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Ex1.xml" ContentType="application/vnd.ms-office.chartex+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
  </p:notesMasterIdLst>
  <p:sldIdLst>
    <p:sldId id="256" r:id="rId2"/>
    <p:sldId id="289" r:id="rId3"/>
    <p:sldId id="263" r:id="rId4"/>
    <p:sldId id="264" r:id="rId5"/>
    <p:sldId id="290" r:id="rId6"/>
    <p:sldId id="267" r:id="rId7"/>
    <p:sldId id="268" r:id="rId8"/>
    <p:sldId id="272" r:id="rId9"/>
    <p:sldId id="271" r:id="rId10"/>
    <p:sldId id="291" r:id="rId11"/>
    <p:sldId id="292" r:id="rId12"/>
    <p:sldId id="265" r:id="rId13"/>
    <p:sldId id="276" r:id="rId14"/>
    <p:sldId id="273" r:id="rId15"/>
    <p:sldId id="274" r:id="rId16"/>
    <p:sldId id="287" r:id="rId17"/>
    <p:sldId id="277" r:id="rId18"/>
    <p:sldId id="278" r:id="rId19"/>
    <p:sldId id="279" r:id="rId20"/>
    <p:sldId id="286" r:id="rId21"/>
    <p:sldId id="288" r:id="rId22"/>
    <p:sldId id="275" r:id="rId23"/>
    <p:sldId id="284" r:id="rId24"/>
    <p:sldId id="280" r:id="rId25"/>
    <p:sldId id="258" r:id="rId26"/>
    <p:sldId id="259" r:id="rId27"/>
    <p:sldId id="261" r:id="rId28"/>
    <p:sldId id="260" r:id="rId29"/>
    <p:sldId id="262" r:id="rId30"/>
    <p:sldId id="266" r:id="rId31"/>
    <p:sldId id="293" r:id="rId32"/>
    <p:sldId id="294" r:id="rId33"/>
    <p:sldId id="295" r:id="rId34"/>
  </p:sldIdLst>
  <p:sldSz cx="12192000" cy="6858000"/>
  <p:notesSz cx="6708775" cy="98361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24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85714" autoAdjust="0"/>
  </p:normalViewPr>
  <p:slideViewPr>
    <p:cSldViewPr snapToGrid="0">
      <p:cViewPr varScale="1">
        <p:scale>
          <a:sx n="81" d="100"/>
          <a:sy n="81" d="100"/>
        </p:scale>
        <p:origin x="10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eugeneol\Google%20Drive\Documents\2016-2017%20Lecture%20Notes\HDSDA-BSHTM4-BSHBIS4%20-%20Business%20Data%20Analysis\Big%20Data%20Sets\MetOfficeData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E" b="1"/>
              <a:t>Lional Messi: Games and Goals</a:t>
            </a:r>
            <a:r>
              <a:rPr lang="en-IE" b="1" baseline="0"/>
              <a:t> for FC Barcelona</a:t>
            </a:r>
            <a:endParaRPr lang="en-IE"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Appearances</c:v>
                </c:pt>
              </c:strCache>
            </c:strRef>
          </c:tx>
          <c:spPr>
            <a:solidFill>
              <a:schemeClr val="accent1"/>
            </a:solidFill>
            <a:ln>
              <a:noFill/>
            </a:ln>
            <a:effectLst/>
          </c:spPr>
          <c:invertIfNegative val="0"/>
          <c:cat>
            <c:strRef>
              <c:f>Sheet1!$B$2:$B$13</c:f>
              <c:strCache>
                <c:ptCount val="12"/>
                <c:pt idx="0">
                  <c:v>2004/05</c:v>
                </c:pt>
                <c:pt idx="1">
                  <c:v>2005/06</c:v>
                </c:pt>
                <c:pt idx="2">
                  <c:v>2006/07</c:v>
                </c:pt>
                <c:pt idx="3">
                  <c:v>2007/08</c:v>
                </c:pt>
                <c:pt idx="4">
                  <c:v>2008/09</c:v>
                </c:pt>
                <c:pt idx="5">
                  <c:v>2009/10</c:v>
                </c:pt>
                <c:pt idx="6">
                  <c:v>2010/11</c:v>
                </c:pt>
                <c:pt idx="7">
                  <c:v>2011/12</c:v>
                </c:pt>
                <c:pt idx="8">
                  <c:v>2012/13</c:v>
                </c:pt>
                <c:pt idx="9">
                  <c:v>2013/14</c:v>
                </c:pt>
                <c:pt idx="10">
                  <c:v>2014/15</c:v>
                </c:pt>
                <c:pt idx="11">
                  <c:v>2015/16</c:v>
                </c:pt>
              </c:strCache>
            </c:strRef>
          </c:cat>
          <c:val>
            <c:numRef>
              <c:f>Sheet1!$C$2:$C$13</c:f>
              <c:numCache>
                <c:formatCode>General</c:formatCode>
                <c:ptCount val="12"/>
                <c:pt idx="0">
                  <c:v>7</c:v>
                </c:pt>
                <c:pt idx="1">
                  <c:v>17</c:v>
                </c:pt>
                <c:pt idx="2">
                  <c:v>26</c:v>
                </c:pt>
                <c:pt idx="3">
                  <c:v>28</c:v>
                </c:pt>
                <c:pt idx="4">
                  <c:v>31</c:v>
                </c:pt>
                <c:pt idx="5">
                  <c:v>35</c:v>
                </c:pt>
                <c:pt idx="6">
                  <c:v>33</c:v>
                </c:pt>
                <c:pt idx="7">
                  <c:v>37</c:v>
                </c:pt>
                <c:pt idx="8">
                  <c:v>32</c:v>
                </c:pt>
                <c:pt idx="9">
                  <c:v>31</c:v>
                </c:pt>
                <c:pt idx="10">
                  <c:v>38</c:v>
                </c:pt>
                <c:pt idx="11">
                  <c:v>33</c:v>
                </c:pt>
              </c:numCache>
            </c:numRef>
          </c:val>
          <c:extLst>
            <c:ext xmlns:c16="http://schemas.microsoft.com/office/drawing/2014/chart" uri="{C3380CC4-5D6E-409C-BE32-E72D297353CC}">
              <c16:uniqueId val="{00000000-C206-48B6-AABB-5089D203F33D}"/>
            </c:ext>
          </c:extLst>
        </c:ser>
        <c:ser>
          <c:idx val="1"/>
          <c:order val="1"/>
          <c:tx>
            <c:strRef>
              <c:f>Sheet1!$D$1</c:f>
              <c:strCache>
                <c:ptCount val="1"/>
                <c:pt idx="0">
                  <c:v>Goals</c:v>
                </c:pt>
              </c:strCache>
            </c:strRef>
          </c:tx>
          <c:spPr>
            <a:solidFill>
              <a:schemeClr val="accent2"/>
            </a:solidFill>
            <a:ln>
              <a:noFill/>
            </a:ln>
            <a:effectLst/>
          </c:spPr>
          <c:invertIfNegative val="0"/>
          <c:cat>
            <c:strRef>
              <c:f>Sheet1!$B$2:$B$13</c:f>
              <c:strCache>
                <c:ptCount val="12"/>
                <c:pt idx="0">
                  <c:v>2004/05</c:v>
                </c:pt>
                <c:pt idx="1">
                  <c:v>2005/06</c:v>
                </c:pt>
                <c:pt idx="2">
                  <c:v>2006/07</c:v>
                </c:pt>
                <c:pt idx="3">
                  <c:v>2007/08</c:v>
                </c:pt>
                <c:pt idx="4">
                  <c:v>2008/09</c:v>
                </c:pt>
                <c:pt idx="5">
                  <c:v>2009/10</c:v>
                </c:pt>
                <c:pt idx="6">
                  <c:v>2010/11</c:v>
                </c:pt>
                <c:pt idx="7">
                  <c:v>2011/12</c:v>
                </c:pt>
                <c:pt idx="8">
                  <c:v>2012/13</c:v>
                </c:pt>
                <c:pt idx="9">
                  <c:v>2013/14</c:v>
                </c:pt>
                <c:pt idx="10">
                  <c:v>2014/15</c:v>
                </c:pt>
                <c:pt idx="11">
                  <c:v>2015/16</c:v>
                </c:pt>
              </c:strCache>
            </c:strRef>
          </c:cat>
          <c:val>
            <c:numRef>
              <c:f>Sheet1!$D$2:$D$13</c:f>
              <c:numCache>
                <c:formatCode>General</c:formatCode>
                <c:ptCount val="12"/>
                <c:pt idx="0">
                  <c:v>1</c:v>
                </c:pt>
                <c:pt idx="1">
                  <c:v>6</c:v>
                </c:pt>
                <c:pt idx="2">
                  <c:v>14</c:v>
                </c:pt>
                <c:pt idx="3">
                  <c:v>10</c:v>
                </c:pt>
                <c:pt idx="4">
                  <c:v>23</c:v>
                </c:pt>
                <c:pt idx="5">
                  <c:v>34</c:v>
                </c:pt>
                <c:pt idx="6">
                  <c:v>31</c:v>
                </c:pt>
                <c:pt idx="7">
                  <c:v>50</c:v>
                </c:pt>
                <c:pt idx="8">
                  <c:v>46</c:v>
                </c:pt>
                <c:pt idx="9">
                  <c:v>28</c:v>
                </c:pt>
                <c:pt idx="10">
                  <c:v>43</c:v>
                </c:pt>
                <c:pt idx="11">
                  <c:v>26</c:v>
                </c:pt>
              </c:numCache>
            </c:numRef>
          </c:val>
          <c:extLst>
            <c:ext xmlns:c16="http://schemas.microsoft.com/office/drawing/2014/chart" uri="{C3380CC4-5D6E-409C-BE32-E72D297353CC}">
              <c16:uniqueId val="{00000001-C206-48B6-AABB-5089D203F33D}"/>
            </c:ext>
          </c:extLst>
        </c:ser>
        <c:dLbls>
          <c:showLegendKey val="0"/>
          <c:showVal val="0"/>
          <c:showCatName val="0"/>
          <c:showSerName val="0"/>
          <c:showPercent val="0"/>
          <c:showBubbleSize val="0"/>
        </c:dLbls>
        <c:gapWidth val="219"/>
        <c:overlap val="-27"/>
        <c:axId val="1039511856"/>
        <c:axId val="1039513936"/>
      </c:barChart>
      <c:catAx>
        <c:axId val="1039511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9513936"/>
        <c:crosses val="autoZero"/>
        <c:auto val="1"/>
        <c:lblAlgn val="ctr"/>
        <c:lblOffset val="100"/>
        <c:noMultiLvlLbl val="0"/>
      </c:catAx>
      <c:valAx>
        <c:axId val="103951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9511856"/>
        <c:crosses val="autoZero"/>
        <c:crossBetween val="between"/>
      </c:valAx>
      <c:spPr>
        <a:noFill/>
        <a:ln>
          <a:noFill/>
        </a:ln>
        <a:effectLst/>
      </c:spPr>
    </c:plotArea>
    <c:legend>
      <c:legendPos val="b"/>
      <c:layout>
        <c:manualLayout>
          <c:xMode val="edge"/>
          <c:yMode val="edge"/>
          <c:x val="0.38217622310987465"/>
          <c:y val="0.92366069349245017"/>
          <c:w val="0.22700340739417296"/>
          <c:h val="5.39572121830095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E" b="1"/>
              <a:t>Lional Messi: Games and Goals</a:t>
            </a:r>
            <a:r>
              <a:rPr lang="en-IE" b="1" baseline="0"/>
              <a:t> for FC Barcelona</a:t>
            </a:r>
            <a:endParaRPr lang="en-IE"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Appearances</c:v>
                </c:pt>
              </c:strCache>
            </c:strRef>
          </c:tx>
          <c:spPr>
            <a:solidFill>
              <a:schemeClr val="accent1"/>
            </a:solidFill>
            <a:ln>
              <a:noFill/>
            </a:ln>
            <a:effectLst/>
          </c:spPr>
          <c:invertIfNegative val="0"/>
          <c:cat>
            <c:strRef>
              <c:f>Sheet1!$B$2:$B$13</c:f>
              <c:strCache>
                <c:ptCount val="12"/>
                <c:pt idx="0">
                  <c:v>2004/05</c:v>
                </c:pt>
                <c:pt idx="1">
                  <c:v>2005/06</c:v>
                </c:pt>
                <c:pt idx="2">
                  <c:v>2006/07</c:v>
                </c:pt>
                <c:pt idx="3">
                  <c:v>2007/08</c:v>
                </c:pt>
                <c:pt idx="4">
                  <c:v>2008/09</c:v>
                </c:pt>
                <c:pt idx="5">
                  <c:v>2009/10</c:v>
                </c:pt>
                <c:pt idx="6">
                  <c:v>2010/11</c:v>
                </c:pt>
                <c:pt idx="7">
                  <c:v>2011/12</c:v>
                </c:pt>
                <c:pt idx="8">
                  <c:v>2012/13</c:v>
                </c:pt>
                <c:pt idx="9">
                  <c:v>2013/14</c:v>
                </c:pt>
                <c:pt idx="10">
                  <c:v>2014/15</c:v>
                </c:pt>
                <c:pt idx="11">
                  <c:v>2015/16</c:v>
                </c:pt>
              </c:strCache>
            </c:strRef>
          </c:cat>
          <c:val>
            <c:numRef>
              <c:f>Sheet1!$C$2:$C$13</c:f>
              <c:numCache>
                <c:formatCode>General</c:formatCode>
                <c:ptCount val="12"/>
                <c:pt idx="0">
                  <c:v>7</c:v>
                </c:pt>
                <c:pt idx="1">
                  <c:v>17</c:v>
                </c:pt>
                <c:pt idx="2">
                  <c:v>26</c:v>
                </c:pt>
                <c:pt idx="3">
                  <c:v>28</c:v>
                </c:pt>
                <c:pt idx="4">
                  <c:v>31</c:v>
                </c:pt>
                <c:pt idx="5">
                  <c:v>35</c:v>
                </c:pt>
                <c:pt idx="6">
                  <c:v>33</c:v>
                </c:pt>
                <c:pt idx="7">
                  <c:v>37</c:v>
                </c:pt>
                <c:pt idx="8">
                  <c:v>32</c:v>
                </c:pt>
                <c:pt idx="9">
                  <c:v>31</c:v>
                </c:pt>
                <c:pt idx="10">
                  <c:v>38</c:v>
                </c:pt>
                <c:pt idx="11">
                  <c:v>33</c:v>
                </c:pt>
              </c:numCache>
            </c:numRef>
          </c:val>
          <c:extLst>
            <c:ext xmlns:c16="http://schemas.microsoft.com/office/drawing/2014/chart" uri="{C3380CC4-5D6E-409C-BE32-E72D297353CC}">
              <c16:uniqueId val="{00000000-7219-4ECB-A1F9-BBE700E22DF6}"/>
            </c:ext>
          </c:extLst>
        </c:ser>
        <c:ser>
          <c:idx val="1"/>
          <c:order val="1"/>
          <c:tx>
            <c:strRef>
              <c:f>Sheet1!$D$1</c:f>
              <c:strCache>
                <c:ptCount val="1"/>
                <c:pt idx="0">
                  <c:v>Goals</c:v>
                </c:pt>
              </c:strCache>
            </c:strRef>
          </c:tx>
          <c:spPr>
            <a:solidFill>
              <a:schemeClr val="accent2"/>
            </a:solidFill>
            <a:ln>
              <a:noFill/>
            </a:ln>
            <a:effectLst/>
          </c:spPr>
          <c:invertIfNegative val="0"/>
          <c:cat>
            <c:strRef>
              <c:f>Sheet1!$B$2:$B$13</c:f>
              <c:strCache>
                <c:ptCount val="12"/>
                <c:pt idx="0">
                  <c:v>2004/05</c:v>
                </c:pt>
                <c:pt idx="1">
                  <c:v>2005/06</c:v>
                </c:pt>
                <c:pt idx="2">
                  <c:v>2006/07</c:v>
                </c:pt>
                <c:pt idx="3">
                  <c:v>2007/08</c:v>
                </c:pt>
                <c:pt idx="4">
                  <c:v>2008/09</c:v>
                </c:pt>
                <c:pt idx="5">
                  <c:v>2009/10</c:v>
                </c:pt>
                <c:pt idx="6">
                  <c:v>2010/11</c:v>
                </c:pt>
                <c:pt idx="7">
                  <c:v>2011/12</c:v>
                </c:pt>
                <c:pt idx="8">
                  <c:v>2012/13</c:v>
                </c:pt>
                <c:pt idx="9">
                  <c:v>2013/14</c:v>
                </c:pt>
                <c:pt idx="10">
                  <c:v>2014/15</c:v>
                </c:pt>
                <c:pt idx="11">
                  <c:v>2015/16</c:v>
                </c:pt>
              </c:strCache>
            </c:strRef>
          </c:cat>
          <c:val>
            <c:numRef>
              <c:f>Sheet1!$D$2:$D$13</c:f>
              <c:numCache>
                <c:formatCode>General</c:formatCode>
                <c:ptCount val="12"/>
                <c:pt idx="0">
                  <c:v>1</c:v>
                </c:pt>
                <c:pt idx="1">
                  <c:v>6</c:v>
                </c:pt>
                <c:pt idx="2">
                  <c:v>14</c:v>
                </c:pt>
                <c:pt idx="3">
                  <c:v>10</c:v>
                </c:pt>
                <c:pt idx="4">
                  <c:v>23</c:v>
                </c:pt>
                <c:pt idx="5">
                  <c:v>34</c:v>
                </c:pt>
                <c:pt idx="6">
                  <c:v>31</c:v>
                </c:pt>
                <c:pt idx="7">
                  <c:v>50</c:v>
                </c:pt>
                <c:pt idx="8">
                  <c:v>46</c:v>
                </c:pt>
                <c:pt idx="9">
                  <c:v>28</c:v>
                </c:pt>
                <c:pt idx="10">
                  <c:v>43</c:v>
                </c:pt>
                <c:pt idx="11">
                  <c:v>26</c:v>
                </c:pt>
              </c:numCache>
            </c:numRef>
          </c:val>
          <c:extLst>
            <c:ext xmlns:c16="http://schemas.microsoft.com/office/drawing/2014/chart" uri="{C3380CC4-5D6E-409C-BE32-E72D297353CC}">
              <c16:uniqueId val="{00000001-7219-4ECB-A1F9-BBE700E22DF6}"/>
            </c:ext>
          </c:extLst>
        </c:ser>
        <c:dLbls>
          <c:showLegendKey val="0"/>
          <c:showVal val="0"/>
          <c:showCatName val="0"/>
          <c:showSerName val="0"/>
          <c:showPercent val="0"/>
          <c:showBubbleSize val="0"/>
        </c:dLbls>
        <c:gapWidth val="219"/>
        <c:overlap val="-27"/>
        <c:axId val="1039511856"/>
        <c:axId val="1039513936"/>
      </c:barChart>
      <c:catAx>
        <c:axId val="1039511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9513936"/>
        <c:crosses val="autoZero"/>
        <c:auto val="1"/>
        <c:lblAlgn val="ctr"/>
        <c:lblOffset val="100"/>
        <c:noMultiLvlLbl val="0"/>
      </c:catAx>
      <c:valAx>
        <c:axId val="103951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9511856"/>
        <c:crosses val="autoZero"/>
        <c:crossBetween val="between"/>
      </c:valAx>
      <c:spPr>
        <a:noFill/>
        <a:ln>
          <a:noFill/>
        </a:ln>
        <a:effectLst/>
      </c:spPr>
    </c:plotArea>
    <c:legend>
      <c:legendPos val="b"/>
      <c:layout>
        <c:manualLayout>
          <c:xMode val="edge"/>
          <c:yMode val="edge"/>
          <c:x val="0.38217622310987465"/>
          <c:y val="0.92366069349245017"/>
          <c:w val="0.22700340739417296"/>
          <c:h val="5.39572121830095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E" b="1"/>
              <a:t>Total Sightings of Winglets and Spungles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Winglets</c:v>
                </c:pt>
              </c:strCache>
            </c:strRef>
          </c:tx>
          <c:spPr>
            <a:solidFill>
              <a:schemeClr val="accent6">
                <a:lumMod val="75000"/>
              </a:schemeClr>
            </a:solidFill>
            <a:ln>
              <a:noFill/>
            </a:ln>
            <a:effectLst/>
          </c:spPr>
          <c:invertIfNegative val="0"/>
          <c:cat>
            <c:strRef>
              <c:f>Sheet1!$B$2:$B$13</c:f>
              <c:strCache>
                <c:ptCount val="12"/>
                <c:pt idx="0">
                  <c:v>2004/05</c:v>
                </c:pt>
                <c:pt idx="1">
                  <c:v>2005/06</c:v>
                </c:pt>
                <c:pt idx="2">
                  <c:v>2006/07</c:v>
                </c:pt>
                <c:pt idx="3">
                  <c:v>2007/08</c:v>
                </c:pt>
                <c:pt idx="4">
                  <c:v>2008/09</c:v>
                </c:pt>
                <c:pt idx="5">
                  <c:v>2009/10</c:v>
                </c:pt>
                <c:pt idx="6">
                  <c:v>2010/11</c:v>
                </c:pt>
                <c:pt idx="7">
                  <c:v>2011/12</c:v>
                </c:pt>
                <c:pt idx="8">
                  <c:v>2012/13</c:v>
                </c:pt>
                <c:pt idx="9">
                  <c:v>2013/14</c:v>
                </c:pt>
                <c:pt idx="10">
                  <c:v>2014/15</c:v>
                </c:pt>
                <c:pt idx="11">
                  <c:v>2015/16</c:v>
                </c:pt>
              </c:strCache>
            </c:strRef>
          </c:cat>
          <c:val>
            <c:numRef>
              <c:f>Sheet1!$C$2:$C$13</c:f>
              <c:numCache>
                <c:formatCode>General</c:formatCode>
                <c:ptCount val="12"/>
                <c:pt idx="0">
                  <c:v>7</c:v>
                </c:pt>
                <c:pt idx="1">
                  <c:v>17</c:v>
                </c:pt>
                <c:pt idx="2">
                  <c:v>26</c:v>
                </c:pt>
                <c:pt idx="3">
                  <c:v>28</c:v>
                </c:pt>
                <c:pt idx="4">
                  <c:v>31</c:v>
                </c:pt>
                <c:pt idx="5">
                  <c:v>35</c:v>
                </c:pt>
                <c:pt idx="6">
                  <c:v>33</c:v>
                </c:pt>
                <c:pt idx="7">
                  <c:v>37</c:v>
                </c:pt>
                <c:pt idx="8">
                  <c:v>32</c:v>
                </c:pt>
                <c:pt idx="9">
                  <c:v>31</c:v>
                </c:pt>
                <c:pt idx="10">
                  <c:v>38</c:v>
                </c:pt>
                <c:pt idx="11">
                  <c:v>33</c:v>
                </c:pt>
              </c:numCache>
            </c:numRef>
          </c:val>
          <c:extLst>
            <c:ext xmlns:c16="http://schemas.microsoft.com/office/drawing/2014/chart" uri="{C3380CC4-5D6E-409C-BE32-E72D297353CC}">
              <c16:uniqueId val="{00000000-4EED-41C2-9A54-95EEA53E82FF}"/>
            </c:ext>
          </c:extLst>
        </c:ser>
        <c:ser>
          <c:idx val="1"/>
          <c:order val="1"/>
          <c:tx>
            <c:strRef>
              <c:f>Sheet1!$D$1</c:f>
              <c:strCache>
                <c:ptCount val="1"/>
                <c:pt idx="0">
                  <c:v>Spungles</c:v>
                </c:pt>
              </c:strCache>
            </c:strRef>
          </c:tx>
          <c:spPr>
            <a:solidFill>
              <a:schemeClr val="accent2">
                <a:lumMod val="75000"/>
              </a:schemeClr>
            </a:solidFill>
            <a:ln>
              <a:noFill/>
            </a:ln>
            <a:effectLst/>
          </c:spPr>
          <c:invertIfNegative val="0"/>
          <c:cat>
            <c:strRef>
              <c:f>Sheet1!$B$2:$B$13</c:f>
              <c:strCache>
                <c:ptCount val="12"/>
                <c:pt idx="0">
                  <c:v>2004/05</c:v>
                </c:pt>
                <c:pt idx="1">
                  <c:v>2005/06</c:v>
                </c:pt>
                <c:pt idx="2">
                  <c:v>2006/07</c:v>
                </c:pt>
                <c:pt idx="3">
                  <c:v>2007/08</c:v>
                </c:pt>
                <c:pt idx="4">
                  <c:v>2008/09</c:v>
                </c:pt>
                <c:pt idx="5">
                  <c:v>2009/10</c:v>
                </c:pt>
                <c:pt idx="6">
                  <c:v>2010/11</c:v>
                </c:pt>
                <c:pt idx="7">
                  <c:v>2011/12</c:v>
                </c:pt>
                <c:pt idx="8">
                  <c:v>2012/13</c:v>
                </c:pt>
                <c:pt idx="9">
                  <c:v>2013/14</c:v>
                </c:pt>
                <c:pt idx="10">
                  <c:v>2014/15</c:v>
                </c:pt>
                <c:pt idx="11">
                  <c:v>2015/16</c:v>
                </c:pt>
              </c:strCache>
            </c:strRef>
          </c:cat>
          <c:val>
            <c:numRef>
              <c:f>Sheet1!$D$2:$D$13</c:f>
              <c:numCache>
                <c:formatCode>General</c:formatCode>
                <c:ptCount val="12"/>
                <c:pt idx="0">
                  <c:v>1</c:v>
                </c:pt>
                <c:pt idx="1">
                  <c:v>6</c:v>
                </c:pt>
                <c:pt idx="2">
                  <c:v>14</c:v>
                </c:pt>
                <c:pt idx="3">
                  <c:v>10</c:v>
                </c:pt>
                <c:pt idx="4">
                  <c:v>23</c:v>
                </c:pt>
                <c:pt idx="5">
                  <c:v>34</c:v>
                </c:pt>
                <c:pt idx="6">
                  <c:v>31</c:v>
                </c:pt>
                <c:pt idx="7">
                  <c:v>50</c:v>
                </c:pt>
                <c:pt idx="8">
                  <c:v>46</c:v>
                </c:pt>
                <c:pt idx="9">
                  <c:v>28</c:v>
                </c:pt>
                <c:pt idx="10">
                  <c:v>43</c:v>
                </c:pt>
                <c:pt idx="11">
                  <c:v>26</c:v>
                </c:pt>
              </c:numCache>
            </c:numRef>
          </c:val>
          <c:extLst>
            <c:ext xmlns:c16="http://schemas.microsoft.com/office/drawing/2014/chart" uri="{C3380CC4-5D6E-409C-BE32-E72D297353CC}">
              <c16:uniqueId val="{00000001-4EED-41C2-9A54-95EEA53E82FF}"/>
            </c:ext>
          </c:extLst>
        </c:ser>
        <c:dLbls>
          <c:showLegendKey val="0"/>
          <c:showVal val="0"/>
          <c:showCatName val="0"/>
          <c:showSerName val="0"/>
          <c:showPercent val="0"/>
          <c:showBubbleSize val="0"/>
        </c:dLbls>
        <c:gapWidth val="219"/>
        <c:overlap val="-27"/>
        <c:axId val="1039511856"/>
        <c:axId val="1039513936"/>
      </c:barChart>
      <c:catAx>
        <c:axId val="1039511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9513936"/>
        <c:crosses val="autoZero"/>
        <c:auto val="1"/>
        <c:lblAlgn val="ctr"/>
        <c:lblOffset val="100"/>
        <c:noMultiLvlLbl val="0"/>
      </c:catAx>
      <c:valAx>
        <c:axId val="103951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9511856"/>
        <c:crosses val="autoZero"/>
        <c:crossBetween val="between"/>
      </c:valAx>
      <c:spPr>
        <a:noFill/>
        <a:ln>
          <a:noFill/>
        </a:ln>
        <a:effectLst/>
      </c:spPr>
    </c:plotArea>
    <c:legend>
      <c:legendPos val="b"/>
      <c:layout>
        <c:manualLayout>
          <c:xMode val="edge"/>
          <c:yMode val="edge"/>
          <c:x val="0.38217622310987465"/>
          <c:y val="0.92366069349245017"/>
          <c:w val="0.21915950943733331"/>
          <c:h val="5.395721218300950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Sheet1!$C$1</c:f>
              <c:strCache>
                <c:ptCount val="1"/>
                <c:pt idx="0">
                  <c:v>Gun Homicides</c:v>
                </c:pt>
              </c:strCache>
            </c:strRef>
          </c:tx>
          <c:spPr>
            <a:solidFill>
              <a:schemeClr val="accent1"/>
            </a:solidFill>
            <a:ln>
              <a:noFill/>
            </a:ln>
            <a:effectLst/>
          </c:spPr>
          <c:cat>
            <c:numRef>
              <c:f>Sheet1!$B$2:$B$16</c:f>
              <c:numCache>
                <c:formatCode>General</c:formatCode>
                <c:ptCount val="15"/>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numCache>
            </c:numRef>
          </c:cat>
          <c:val>
            <c:numRef>
              <c:f>Sheet1!$C$2:$C$16</c:f>
              <c:numCache>
                <c:formatCode>General</c:formatCode>
                <c:ptCount val="15"/>
                <c:pt idx="0">
                  <c:v>545</c:v>
                </c:pt>
                <c:pt idx="1">
                  <c:v>467</c:v>
                </c:pt>
                <c:pt idx="2">
                  <c:v>573</c:v>
                </c:pt>
                <c:pt idx="3">
                  <c:v>635</c:v>
                </c:pt>
                <c:pt idx="4">
                  <c:v>660</c:v>
                </c:pt>
                <c:pt idx="5">
                  <c:v>647</c:v>
                </c:pt>
                <c:pt idx="6">
                  <c:v>631</c:v>
                </c:pt>
                <c:pt idx="7">
                  <c:v>803</c:v>
                </c:pt>
                <c:pt idx="8">
                  <c:v>935</c:v>
                </c:pt>
                <c:pt idx="9">
                  <c:v>886</c:v>
                </c:pt>
                <c:pt idx="10">
                  <c:v>804</c:v>
                </c:pt>
                <c:pt idx="11">
                  <c:v>767</c:v>
                </c:pt>
                <c:pt idx="12">
                  <c:v>817</c:v>
                </c:pt>
                <c:pt idx="13">
                  <c:v>862</c:v>
                </c:pt>
                <c:pt idx="14">
                  <c:v>816</c:v>
                </c:pt>
              </c:numCache>
            </c:numRef>
          </c:val>
          <c:extLst>
            <c:ext xmlns:c16="http://schemas.microsoft.com/office/drawing/2014/chart" uri="{C3380CC4-5D6E-409C-BE32-E72D297353CC}">
              <c16:uniqueId val="{00000000-2EF1-4C71-AFE1-40F5663AF6EA}"/>
            </c:ext>
          </c:extLst>
        </c:ser>
        <c:dLbls>
          <c:showLegendKey val="0"/>
          <c:showVal val="0"/>
          <c:showCatName val="0"/>
          <c:showSerName val="0"/>
          <c:showPercent val="0"/>
          <c:showBubbleSize val="0"/>
        </c:dLbls>
        <c:axId val="1044524399"/>
        <c:axId val="1044516495"/>
      </c:areaChart>
      <c:catAx>
        <c:axId val="10445243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4516495"/>
        <c:crosses val="autoZero"/>
        <c:auto val="1"/>
        <c:lblAlgn val="ctr"/>
        <c:lblOffset val="100"/>
        <c:noMultiLvlLbl val="0"/>
      </c:catAx>
      <c:valAx>
        <c:axId val="1044516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4524399"/>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cked"/>
        <c:varyColors val="0"/>
        <c:ser>
          <c:idx val="0"/>
          <c:order val="0"/>
          <c:tx>
            <c:strRef>
              <c:f>Sheet1!$C$1</c:f>
              <c:strCache>
                <c:ptCount val="1"/>
                <c:pt idx="0">
                  <c:v>Gun Homicides</c:v>
                </c:pt>
              </c:strCache>
            </c:strRef>
          </c:tx>
          <c:spPr>
            <a:solidFill>
              <a:schemeClr val="accent1"/>
            </a:solidFill>
            <a:ln>
              <a:noFill/>
            </a:ln>
            <a:effectLst/>
          </c:spPr>
          <c:cat>
            <c:numRef>
              <c:f>Sheet1!$B$2:$B$16</c:f>
              <c:numCache>
                <c:formatCode>General</c:formatCode>
                <c:ptCount val="15"/>
                <c:pt idx="0">
                  <c:v>1999</c:v>
                </c:pt>
                <c:pt idx="1">
                  <c:v>2000</c:v>
                </c:pt>
                <c:pt idx="2">
                  <c:v>2001</c:v>
                </c:pt>
                <c:pt idx="3">
                  <c:v>2002</c:v>
                </c:pt>
                <c:pt idx="4">
                  <c:v>2003</c:v>
                </c:pt>
                <c:pt idx="5">
                  <c:v>2004</c:v>
                </c:pt>
                <c:pt idx="6">
                  <c:v>2005</c:v>
                </c:pt>
                <c:pt idx="7">
                  <c:v>2006</c:v>
                </c:pt>
                <c:pt idx="8">
                  <c:v>2007</c:v>
                </c:pt>
                <c:pt idx="9">
                  <c:v>2008</c:v>
                </c:pt>
                <c:pt idx="10">
                  <c:v>2009</c:v>
                </c:pt>
                <c:pt idx="11">
                  <c:v>2010</c:v>
                </c:pt>
                <c:pt idx="12">
                  <c:v>2011</c:v>
                </c:pt>
                <c:pt idx="13">
                  <c:v>2012</c:v>
                </c:pt>
                <c:pt idx="14">
                  <c:v>2013</c:v>
                </c:pt>
              </c:numCache>
            </c:numRef>
          </c:cat>
          <c:val>
            <c:numRef>
              <c:f>Sheet1!$C$2:$C$16</c:f>
              <c:numCache>
                <c:formatCode>General</c:formatCode>
                <c:ptCount val="15"/>
                <c:pt idx="0">
                  <c:v>545</c:v>
                </c:pt>
                <c:pt idx="1">
                  <c:v>467</c:v>
                </c:pt>
                <c:pt idx="2">
                  <c:v>573</c:v>
                </c:pt>
                <c:pt idx="3">
                  <c:v>635</c:v>
                </c:pt>
                <c:pt idx="4">
                  <c:v>660</c:v>
                </c:pt>
                <c:pt idx="5">
                  <c:v>647</c:v>
                </c:pt>
                <c:pt idx="6">
                  <c:v>631</c:v>
                </c:pt>
                <c:pt idx="7">
                  <c:v>803</c:v>
                </c:pt>
                <c:pt idx="8">
                  <c:v>935</c:v>
                </c:pt>
                <c:pt idx="9">
                  <c:v>886</c:v>
                </c:pt>
                <c:pt idx="10">
                  <c:v>804</c:v>
                </c:pt>
                <c:pt idx="11">
                  <c:v>767</c:v>
                </c:pt>
                <c:pt idx="12">
                  <c:v>817</c:v>
                </c:pt>
                <c:pt idx="13">
                  <c:v>862</c:v>
                </c:pt>
                <c:pt idx="14">
                  <c:v>816</c:v>
                </c:pt>
              </c:numCache>
            </c:numRef>
          </c:val>
          <c:extLst>
            <c:ext xmlns:c16="http://schemas.microsoft.com/office/drawing/2014/chart" uri="{C3380CC4-5D6E-409C-BE32-E72D297353CC}">
              <c16:uniqueId val="{00000000-B6EA-4A7E-9ED4-C3C90C4280B9}"/>
            </c:ext>
          </c:extLst>
        </c:ser>
        <c:dLbls>
          <c:showLegendKey val="0"/>
          <c:showVal val="0"/>
          <c:showCatName val="0"/>
          <c:showSerName val="0"/>
          <c:showPercent val="0"/>
          <c:showBubbleSize val="0"/>
        </c:dLbls>
        <c:axId val="850145567"/>
        <c:axId val="850145151"/>
      </c:areaChart>
      <c:catAx>
        <c:axId val="850145567"/>
        <c:scaling>
          <c:orientation val="minMax"/>
        </c:scaling>
        <c:delete val="0"/>
        <c:axPos val="t"/>
        <c:numFmt formatCode="General" sourceLinked="1"/>
        <c:majorTickMark val="out"/>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0145151"/>
        <c:crosses val="autoZero"/>
        <c:auto val="1"/>
        <c:lblAlgn val="ctr"/>
        <c:lblOffset val="100"/>
        <c:noMultiLvlLbl val="0"/>
      </c:catAx>
      <c:valAx>
        <c:axId val="850145151"/>
        <c:scaling>
          <c:orientation val="maxMin"/>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0145567"/>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Sheet1!$B$2:$B$13</cx:f>
        <cx:lvl ptCount="12">
          <cx:pt idx="0">Jan</cx:pt>
          <cx:pt idx="1">Feb</cx:pt>
          <cx:pt idx="2">Mar</cx:pt>
          <cx:pt idx="3">Apr</cx:pt>
          <cx:pt idx="4">May</cx:pt>
          <cx:pt idx="5">Jun</cx:pt>
          <cx:pt idx="6">Jul</cx:pt>
          <cx:pt idx="7">Aug</cx:pt>
          <cx:pt idx="8">Sep</cx:pt>
          <cx:pt idx="9">Oct</cx:pt>
          <cx:pt idx="10">Nov</cx:pt>
          <cx:pt idx="11">Dec</cx:pt>
        </cx:lvl>
      </cx:strDim>
      <cx:numDim type="val">
        <cx:f>Sheet1!$C$2:$C$13</cx:f>
        <cx:lvl ptCount="12" formatCode="General">
          <cx:pt idx="0">-5.2999999999999998</cx:pt>
          <cx:pt idx="1">-3.2999999999999998</cx:pt>
          <cx:pt idx="2">-3.7999999999999998</cx:pt>
          <cx:pt idx="3">-5.5999999999999996</cx:pt>
          <cx:pt idx="4">-0.5</cx:pt>
          <cx:pt idx="5">4</cx:pt>
          <cx:pt idx="6">8.5</cx:pt>
          <cx:pt idx="7">7.9000000000000004</cx:pt>
          <cx:pt idx="8">3.5</cx:pt>
          <cx:pt idx="9">1.8</cx:pt>
          <cx:pt idx="10">-2.8999999999999999</cx:pt>
          <cx:pt idx="11">0.69999999999999996</cx:pt>
        </cx:lvl>
      </cx:numDim>
    </cx:data>
  </cx:chartData>
  <cx:chart>
    <cx:title pos="t" align="ctr" overlay="0">
      <cx:tx>
        <cx:txData>
          <cx:v>Minimum Air Temperature (2013)</cx:v>
        </cx:txData>
      </cx:tx>
      <cx:txPr>
        <a:bodyPr spcFirstLastPara="1" vertOverflow="ellipsis" wrap="square" lIns="0" tIns="0" rIns="0" bIns="0" anchor="ctr" anchorCtr="1"/>
        <a:lstStyle/>
        <a:p>
          <a:pPr algn="ctr">
            <a:defRPr/>
          </a:pPr>
          <a:r>
            <a:rPr lang="en-US"/>
            <a:t>Minimum Air Temperature (2013)</a:t>
          </a:r>
        </a:p>
      </cx:txPr>
    </cx:title>
    <cx:plotArea>
      <cx:plotAreaRegion>
        <cx:series layoutId="waterfall" uniqueId="{22522B13-C190-43A8-A85A-1664F894A190}">
          <cx:tx>
            <cx:txData>
              <cx:f>Sheet1!$C$1</cx:f>
              <cx:v>Min Air Temp</cx:v>
            </cx:txData>
          </cx:tx>
          <cx:dataLabels pos="outEnd">
            <cx:visibility seriesName="0" categoryName="0" value="1"/>
          </cx:dataLabels>
          <cx:dataId val="0"/>
          <cx:layoutPr>
            <cx:subtotals/>
          </cx:layoutPr>
        </cx:series>
      </cx:plotAreaRegion>
      <cx:axis id="0">
        <cx:catScaling gapWidth="0.5"/>
        <cx:tickLabels/>
      </cx:axis>
      <cx:axis id="1">
        <cx:valScaling/>
        <cx:title>
          <cx:tx>
            <cx:rich>
              <a:bodyPr spcFirstLastPara="1" vertOverflow="ellipsis" wrap="square" lIns="0" tIns="0" rIns="0" bIns="0" anchor="ctr" anchorCtr="1"/>
              <a:lstStyle/>
              <a:p>
                <a:pPr algn="ctr">
                  <a:defRPr/>
                </a:pPr>
                <a:r>
                  <a:rPr lang="en-US" b="1"/>
                  <a:t>Degrees</a:t>
                </a:r>
                <a:r>
                  <a:rPr lang="en-US"/>
                  <a:t> </a:t>
                </a:r>
                <a:r>
                  <a:rPr lang="en-US" b="1"/>
                  <a:t>Celcius</a:t>
                </a:r>
              </a:p>
            </cx:rich>
          </cx:tx>
        </cx:title>
        <cx:majorGridlines/>
        <cx:tickLabels/>
      </cx:axis>
    </cx:plotArea>
    <cx:legend pos="t"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bodyPr/>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bodyPr wrap="square" lIns="38100" tIns="19050" rIns="38100" bIns="19050" anchor="ctr">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bodyPr/>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body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bodyPr/>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hyperlink" Target="https://flourish.studio/" TargetMode="External"/><Relationship Id="rId2" Type="http://schemas.openxmlformats.org/officeDocument/2006/relationships/hyperlink" Target="https://www.datawrapper.de/" TargetMode="External"/><Relationship Id="rId1" Type="http://schemas.openxmlformats.org/officeDocument/2006/relationships/hyperlink" Target="http://rawgraphs.io/" TargetMode="External"/><Relationship Id="rId4" Type="http://schemas.openxmlformats.org/officeDocument/2006/relationships/hyperlink" Target="http://playground.qlik.com/"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flourish.studio/" TargetMode="External"/><Relationship Id="rId2" Type="http://schemas.openxmlformats.org/officeDocument/2006/relationships/hyperlink" Target="https://www.datawrapper.de/" TargetMode="External"/><Relationship Id="rId1" Type="http://schemas.openxmlformats.org/officeDocument/2006/relationships/hyperlink" Target="http://rawgraphs.io/" TargetMode="External"/><Relationship Id="rId4" Type="http://schemas.openxmlformats.org/officeDocument/2006/relationships/hyperlink" Target="http://playground.qlik.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0E38A2-EC9C-4DE4-B9D4-B6CD94F27BD3}"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D9AF456C-2899-47CA-B27F-114789A1625A}">
      <dgm:prSet/>
      <dgm:spPr/>
      <dgm:t>
        <a:bodyPr/>
        <a:lstStyle/>
        <a:p>
          <a:r>
            <a:rPr lang="en-GB"/>
            <a:t>RawGraphs</a:t>
          </a:r>
          <a:endParaRPr lang="en-IE"/>
        </a:p>
      </dgm:t>
    </dgm:pt>
    <dgm:pt modelId="{B0E3DE40-BEFB-4727-B6DE-2E9CA6E2D8F8}" type="parTrans" cxnId="{9B048297-3B48-4DE2-88EE-9C4DFA92C572}">
      <dgm:prSet/>
      <dgm:spPr/>
      <dgm:t>
        <a:bodyPr/>
        <a:lstStyle/>
        <a:p>
          <a:endParaRPr lang="en-US"/>
        </a:p>
      </dgm:t>
    </dgm:pt>
    <dgm:pt modelId="{D42AEB7C-AF2C-4990-A8F6-855568BE15CE}" type="sibTrans" cxnId="{9B048297-3B48-4DE2-88EE-9C4DFA92C572}">
      <dgm:prSet/>
      <dgm:spPr/>
      <dgm:t>
        <a:bodyPr/>
        <a:lstStyle/>
        <a:p>
          <a:endParaRPr lang="en-US"/>
        </a:p>
      </dgm:t>
    </dgm:pt>
    <dgm:pt modelId="{93AB7488-CD6C-4F81-8B2E-6E5577CBD87A}">
      <dgm:prSet/>
      <dgm:spPr/>
      <dgm:t>
        <a:bodyPr/>
        <a:lstStyle/>
        <a:p>
          <a:r>
            <a:rPr lang="en-GB">
              <a:hlinkClick xmlns:r="http://schemas.openxmlformats.org/officeDocument/2006/relationships" r:id="rId1"/>
            </a:rPr>
            <a:t>http://rawgraphs.io/</a:t>
          </a:r>
          <a:endParaRPr lang="en-IE"/>
        </a:p>
      </dgm:t>
    </dgm:pt>
    <dgm:pt modelId="{F2FC6CA5-891B-46D3-BB0B-AE136F3BC7D4}" type="parTrans" cxnId="{4D8F5A29-4EBE-4C26-B2FB-E832ED6CE240}">
      <dgm:prSet/>
      <dgm:spPr/>
      <dgm:t>
        <a:bodyPr/>
        <a:lstStyle/>
        <a:p>
          <a:endParaRPr lang="en-US"/>
        </a:p>
      </dgm:t>
    </dgm:pt>
    <dgm:pt modelId="{A885E646-7AD6-4EC6-9B0D-5812A79BF7A7}" type="sibTrans" cxnId="{4D8F5A29-4EBE-4C26-B2FB-E832ED6CE240}">
      <dgm:prSet/>
      <dgm:spPr/>
      <dgm:t>
        <a:bodyPr/>
        <a:lstStyle/>
        <a:p>
          <a:endParaRPr lang="en-US"/>
        </a:p>
      </dgm:t>
    </dgm:pt>
    <dgm:pt modelId="{D2369E78-0A29-4AB5-B1B5-F2A7B8666E0D}">
      <dgm:prSet/>
      <dgm:spPr/>
      <dgm:t>
        <a:bodyPr/>
        <a:lstStyle/>
        <a:p>
          <a:r>
            <a:rPr lang="en-GB"/>
            <a:t>Free – Can fork the code for own use</a:t>
          </a:r>
          <a:endParaRPr lang="en-IE"/>
        </a:p>
      </dgm:t>
    </dgm:pt>
    <dgm:pt modelId="{4C3EAA04-CA9F-4E28-A3BF-424087F873D9}" type="parTrans" cxnId="{23207CFC-94C2-4E90-A384-D8A520296C6C}">
      <dgm:prSet/>
      <dgm:spPr/>
      <dgm:t>
        <a:bodyPr/>
        <a:lstStyle/>
        <a:p>
          <a:endParaRPr lang="en-US"/>
        </a:p>
      </dgm:t>
    </dgm:pt>
    <dgm:pt modelId="{9E003493-3B1D-4174-A324-D3D1007C7D96}" type="sibTrans" cxnId="{23207CFC-94C2-4E90-A384-D8A520296C6C}">
      <dgm:prSet/>
      <dgm:spPr/>
      <dgm:t>
        <a:bodyPr/>
        <a:lstStyle/>
        <a:p>
          <a:endParaRPr lang="en-US"/>
        </a:p>
      </dgm:t>
    </dgm:pt>
    <dgm:pt modelId="{43CEB955-90BE-43AF-8F7E-4FAD0B0E5920}">
      <dgm:prSet/>
      <dgm:spPr/>
      <dgm:t>
        <a:bodyPr/>
        <a:lstStyle/>
        <a:p>
          <a:r>
            <a:rPr lang="en-GB"/>
            <a:t>DataWrapper</a:t>
          </a:r>
          <a:endParaRPr lang="en-IE"/>
        </a:p>
      </dgm:t>
    </dgm:pt>
    <dgm:pt modelId="{57A60C5D-541D-4E50-905E-DB29EC8BDFC1}" type="parTrans" cxnId="{C96CE8A2-8C87-4853-BD2F-FCD607A2B64F}">
      <dgm:prSet/>
      <dgm:spPr/>
      <dgm:t>
        <a:bodyPr/>
        <a:lstStyle/>
        <a:p>
          <a:endParaRPr lang="en-US"/>
        </a:p>
      </dgm:t>
    </dgm:pt>
    <dgm:pt modelId="{6F3CAF7C-3147-49B4-9B7E-0E605A0FBB13}" type="sibTrans" cxnId="{C96CE8A2-8C87-4853-BD2F-FCD607A2B64F}">
      <dgm:prSet/>
      <dgm:spPr/>
      <dgm:t>
        <a:bodyPr/>
        <a:lstStyle/>
        <a:p>
          <a:endParaRPr lang="en-US"/>
        </a:p>
      </dgm:t>
    </dgm:pt>
    <dgm:pt modelId="{7694060C-69C4-415A-B8E7-DB360B14190A}">
      <dgm:prSet/>
      <dgm:spPr/>
      <dgm:t>
        <a:bodyPr/>
        <a:lstStyle/>
        <a:p>
          <a:r>
            <a:rPr lang="en-GB">
              <a:hlinkClick xmlns:r="http://schemas.openxmlformats.org/officeDocument/2006/relationships" r:id="rId2"/>
            </a:rPr>
            <a:t>https://www.datawrapper.de</a:t>
          </a:r>
          <a:endParaRPr lang="en-IE"/>
        </a:p>
      </dgm:t>
    </dgm:pt>
    <dgm:pt modelId="{3F34ACE4-BE3B-4F60-82FB-9A9206BFE03E}" type="parTrans" cxnId="{77732E33-B94A-4D56-8AA5-D52EE2E2FDB8}">
      <dgm:prSet/>
      <dgm:spPr/>
      <dgm:t>
        <a:bodyPr/>
        <a:lstStyle/>
        <a:p>
          <a:endParaRPr lang="en-US"/>
        </a:p>
      </dgm:t>
    </dgm:pt>
    <dgm:pt modelId="{A4C14026-BDA1-458C-8825-DD1C56C3925A}" type="sibTrans" cxnId="{77732E33-B94A-4D56-8AA5-D52EE2E2FDB8}">
      <dgm:prSet/>
      <dgm:spPr/>
      <dgm:t>
        <a:bodyPr/>
        <a:lstStyle/>
        <a:p>
          <a:endParaRPr lang="en-US"/>
        </a:p>
      </dgm:t>
    </dgm:pt>
    <dgm:pt modelId="{E2BBBBF4-EC13-4C9F-875E-973F182555A6}">
      <dgm:prSet/>
      <dgm:spPr/>
      <dgm:t>
        <a:bodyPr/>
        <a:lstStyle/>
        <a:p>
          <a:r>
            <a:rPr lang="en-GB"/>
            <a:t>Free for up to 10,000 chart views / month</a:t>
          </a:r>
          <a:endParaRPr lang="en-IE"/>
        </a:p>
      </dgm:t>
    </dgm:pt>
    <dgm:pt modelId="{E9F2604C-0A02-4662-AC29-634AD6C4B165}" type="parTrans" cxnId="{2C1ECE98-00FD-4CB3-9FD8-1A82580BC4DE}">
      <dgm:prSet/>
      <dgm:spPr/>
      <dgm:t>
        <a:bodyPr/>
        <a:lstStyle/>
        <a:p>
          <a:endParaRPr lang="en-US"/>
        </a:p>
      </dgm:t>
    </dgm:pt>
    <dgm:pt modelId="{AF70BD34-3E13-49F6-AD2C-AFC3555567EC}" type="sibTrans" cxnId="{2C1ECE98-00FD-4CB3-9FD8-1A82580BC4DE}">
      <dgm:prSet/>
      <dgm:spPr/>
      <dgm:t>
        <a:bodyPr/>
        <a:lstStyle/>
        <a:p>
          <a:endParaRPr lang="en-US"/>
        </a:p>
      </dgm:t>
    </dgm:pt>
    <dgm:pt modelId="{32DA6F35-F1E0-4375-B01D-71C9BFC93304}">
      <dgm:prSet/>
      <dgm:spPr/>
      <dgm:t>
        <a:bodyPr/>
        <a:lstStyle/>
        <a:p>
          <a:r>
            <a:rPr lang="en-GB"/>
            <a:t>Flourish</a:t>
          </a:r>
          <a:endParaRPr lang="en-IE"/>
        </a:p>
      </dgm:t>
    </dgm:pt>
    <dgm:pt modelId="{077733D6-808E-44D5-8C9E-C39EE065B717}" type="parTrans" cxnId="{6F02A649-F663-41AF-AAAC-66A70861293B}">
      <dgm:prSet/>
      <dgm:spPr/>
      <dgm:t>
        <a:bodyPr/>
        <a:lstStyle/>
        <a:p>
          <a:endParaRPr lang="en-US"/>
        </a:p>
      </dgm:t>
    </dgm:pt>
    <dgm:pt modelId="{6A35BDBC-57A7-4494-8754-24F9059EE48C}" type="sibTrans" cxnId="{6F02A649-F663-41AF-AAAC-66A70861293B}">
      <dgm:prSet/>
      <dgm:spPr/>
      <dgm:t>
        <a:bodyPr/>
        <a:lstStyle/>
        <a:p>
          <a:endParaRPr lang="en-US"/>
        </a:p>
      </dgm:t>
    </dgm:pt>
    <dgm:pt modelId="{6FBD9ABA-1A5C-4D05-94C7-8800EB638F16}">
      <dgm:prSet/>
      <dgm:spPr/>
      <dgm:t>
        <a:bodyPr/>
        <a:lstStyle/>
        <a:p>
          <a:r>
            <a:rPr lang="en-GB">
              <a:hlinkClick xmlns:r="http://schemas.openxmlformats.org/officeDocument/2006/relationships" r:id="rId3"/>
            </a:rPr>
            <a:t>https://flourish.studio</a:t>
          </a:r>
          <a:endParaRPr lang="en-IE"/>
        </a:p>
      </dgm:t>
    </dgm:pt>
    <dgm:pt modelId="{07BAAA09-FD40-4259-90AD-3142B3E429E5}" type="parTrans" cxnId="{008CD16C-DE63-4F58-9EA2-6BF1E6372536}">
      <dgm:prSet/>
      <dgm:spPr/>
      <dgm:t>
        <a:bodyPr/>
        <a:lstStyle/>
        <a:p>
          <a:endParaRPr lang="en-US"/>
        </a:p>
      </dgm:t>
    </dgm:pt>
    <dgm:pt modelId="{2B0BAAA4-7902-4BF6-BE8D-0AA1F1CEAB60}" type="sibTrans" cxnId="{008CD16C-DE63-4F58-9EA2-6BF1E6372536}">
      <dgm:prSet/>
      <dgm:spPr/>
      <dgm:t>
        <a:bodyPr/>
        <a:lstStyle/>
        <a:p>
          <a:endParaRPr lang="en-US"/>
        </a:p>
      </dgm:t>
    </dgm:pt>
    <dgm:pt modelId="{72E8ED76-348A-4603-8576-86625F5E4BF1}">
      <dgm:prSet/>
      <dgm:spPr/>
      <dgm:t>
        <a:bodyPr/>
        <a:lstStyle/>
        <a:p>
          <a:r>
            <a:rPr lang="en-GB"/>
            <a:t>Brand new – free for Public version</a:t>
          </a:r>
          <a:endParaRPr lang="en-IE"/>
        </a:p>
      </dgm:t>
    </dgm:pt>
    <dgm:pt modelId="{C6BAC0BE-4F2B-4CE0-8079-FABEFD5FB70F}" type="parTrans" cxnId="{62D5E8C2-2493-41BB-9038-CD02BE09FA51}">
      <dgm:prSet/>
      <dgm:spPr/>
      <dgm:t>
        <a:bodyPr/>
        <a:lstStyle/>
        <a:p>
          <a:endParaRPr lang="en-US"/>
        </a:p>
      </dgm:t>
    </dgm:pt>
    <dgm:pt modelId="{5049A796-BF67-4EEF-A4F8-C2023C54A11C}" type="sibTrans" cxnId="{62D5E8C2-2493-41BB-9038-CD02BE09FA51}">
      <dgm:prSet/>
      <dgm:spPr/>
      <dgm:t>
        <a:bodyPr/>
        <a:lstStyle/>
        <a:p>
          <a:endParaRPr lang="en-US"/>
        </a:p>
      </dgm:t>
    </dgm:pt>
    <dgm:pt modelId="{97A7E404-4B3C-48ED-B740-83B0DC35CB3D}">
      <dgm:prSet/>
      <dgm:spPr/>
      <dgm:t>
        <a:bodyPr/>
        <a:lstStyle/>
        <a:p>
          <a:r>
            <a:rPr lang="en-GB"/>
            <a:t>Qlik Playground</a:t>
          </a:r>
          <a:endParaRPr lang="en-IE"/>
        </a:p>
      </dgm:t>
    </dgm:pt>
    <dgm:pt modelId="{6F8F3A79-687D-45FE-9AD8-B3B6A5D5DAB5}" type="parTrans" cxnId="{A2A9F473-E8F6-42B6-9BA7-915EDDFE1C9E}">
      <dgm:prSet/>
      <dgm:spPr/>
      <dgm:t>
        <a:bodyPr/>
        <a:lstStyle/>
        <a:p>
          <a:endParaRPr lang="en-US"/>
        </a:p>
      </dgm:t>
    </dgm:pt>
    <dgm:pt modelId="{778B9EBF-512D-4CFB-B8CD-C0CB64B67DE1}" type="sibTrans" cxnId="{A2A9F473-E8F6-42B6-9BA7-915EDDFE1C9E}">
      <dgm:prSet/>
      <dgm:spPr/>
      <dgm:t>
        <a:bodyPr/>
        <a:lstStyle/>
        <a:p>
          <a:endParaRPr lang="en-US"/>
        </a:p>
      </dgm:t>
    </dgm:pt>
    <dgm:pt modelId="{7174A63A-7B22-4F3F-A67A-711E03CE35EB}">
      <dgm:prSet/>
      <dgm:spPr/>
      <dgm:t>
        <a:bodyPr/>
        <a:lstStyle/>
        <a:p>
          <a:r>
            <a:rPr lang="en-GB">
              <a:hlinkClick xmlns:r="http://schemas.openxmlformats.org/officeDocument/2006/relationships" r:id="rId4"/>
            </a:rPr>
            <a:t>http://playground.qlik.com/</a:t>
          </a:r>
          <a:endParaRPr lang="en-IE"/>
        </a:p>
      </dgm:t>
    </dgm:pt>
    <dgm:pt modelId="{4C889C0D-3378-40B9-8A1B-C930B3655101}" type="parTrans" cxnId="{C6F802E0-954F-48AD-816D-16553496CFFE}">
      <dgm:prSet/>
      <dgm:spPr/>
      <dgm:t>
        <a:bodyPr/>
        <a:lstStyle/>
        <a:p>
          <a:endParaRPr lang="en-US"/>
        </a:p>
      </dgm:t>
    </dgm:pt>
    <dgm:pt modelId="{79D36574-68B9-43C0-8103-79727EC2882B}" type="sibTrans" cxnId="{C6F802E0-954F-48AD-816D-16553496CFFE}">
      <dgm:prSet/>
      <dgm:spPr/>
      <dgm:t>
        <a:bodyPr/>
        <a:lstStyle/>
        <a:p>
          <a:endParaRPr lang="en-US"/>
        </a:p>
      </dgm:t>
    </dgm:pt>
    <dgm:pt modelId="{0712327C-90E0-44BB-9EDB-D5538729C906}">
      <dgm:prSet/>
      <dgm:spPr/>
      <dgm:t>
        <a:bodyPr/>
        <a:lstStyle/>
        <a:p>
          <a:r>
            <a:rPr lang="en-GB"/>
            <a:t>Free &amp; Public – need JavaScript/API skills</a:t>
          </a:r>
          <a:endParaRPr lang="en-IE"/>
        </a:p>
      </dgm:t>
    </dgm:pt>
    <dgm:pt modelId="{65772DB3-5536-4D0E-B0AA-AAF376EE94EE}" type="parTrans" cxnId="{DFDDFAAA-ED97-40A9-8F11-4ACD38747DA4}">
      <dgm:prSet/>
      <dgm:spPr/>
      <dgm:t>
        <a:bodyPr/>
        <a:lstStyle/>
        <a:p>
          <a:endParaRPr lang="en-US"/>
        </a:p>
      </dgm:t>
    </dgm:pt>
    <dgm:pt modelId="{A0B117C8-3C09-445E-A379-BC328D6EA4AE}" type="sibTrans" cxnId="{DFDDFAAA-ED97-40A9-8F11-4ACD38747DA4}">
      <dgm:prSet/>
      <dgm:spPr/>
      <dgm:t>
        <a:bodyPr/>
        <a:lstStyle/>
        <a:p>
          <a:endParaRPr lang="en-US"/>
        </a:p>
      </dgm:t>
    </dgm:pt>
    <dgm:pt modelId="{D4AD0F7D-6767-4F78-9CD5-B0119C1E2FEA}" type="pres">
      <dgm:prSet presAssocID="{EC0E38A2-EC9C-4DE4-B9D4-B6CD94F27BD3}" presName="Name0" presStyleCnt="0">
        <dgm:presLayoutVars>
          <dgm:dir/>
          <dgm:animLvl val="lvl"/>
          <dgm:resizeHandles val="exact"/>
        </dgm:presLayoutVars>
      </dgm:prSet>
      <dgm:spPr/>
    </dgm:pt>
    <dgm:pt modelId="{995DF8DB-2510-4F1E-BAB5-6098160900AE}" type="pres">
      <dgm:prSet presAssocID="{D9AF456C-2899-47CA-B27F-114789A1625A}" presName="linNode" presStyleCnt="0"/>
      <dgm:spPr/>
    </dgm:pt>
    <dgm:pt modelId="{E25F00B6-435F-4F0F-A3BB-DD9CC1242561}" type="pres">
      <dgm:prSet presAssocID="{D9AF456C-2899-47CA-B27F-114789A1625A}" presName="parentText" presStyleLbl="node1" presStyleIdx="0" presStyleCnt="4">
        <dgm:presLayoutVars>
          <dgm:chMax val="1"/>
          <dgm:bulletEnabled val="1"/>
        </dgm:presLayoutVars>
      </dgm:prSet>
      <dgm:spPr/>
    </dgm:pt>
    <dgm:pt modelId="{67B6C48F-5C79-4FBA-9D8D-54CFA8F198E7}" type="pres">
      <dgm:prSet presAssocID="{D9AF456C-2899-47CA-B27F-114789A1625A}" presName="descendantText" presStyleLbl="alignAccFollowNode1" presStyleIdx="0" presStyleCnt="4">
        <dgm:presLayoutVars>
          <dgm:bulletEnabled val="1"/>
        </dgm:presLayoutVars>
      </dgm:prSet>
      <dgm:spPr/>
    </dgm:pt>
    <dgm:pt modelId="{0D12F2D7-598A-4E06-AC13-8A3DDA6D7FC2}" type="pres">
      <dgm:prSet presAssocID="{D42AEB7C-AF2C-4990-A8F6-855568BE15CE}" presName="sp" presStyleCnt="0"/>
      <dgm:spPr/>
    </dgm:pt>
    <dgm:pt modelId="{D82456AD-9D04-4934-A4D3-5E313CA659FD}" type="pres">
      <dgm:prSet presAssocID="{43CEB955-90BE-43AF-8F7E-4FAD0B0E5920}" presName="linNode" presStyleCnt="0"/>
      <dgm:spPr/>
    </dgm:pt>
    <dgm:pt modelId="{783EB3F9-F7EF-4608-99ED-616E3A4D24E6}" type="pres">
      <dgm:prSet presAssocID="{43CEB955-90BE-43AF-8F7E-4FAD0B0E5920}" presName="parentText" presStyleLbl="node1" presStyleIdx="1" presStyleCnt="4">
        <dgm:presLayoutVars>
          <dgm:chMax val="1"/>
          <dgm:bulletEnabled val="1"/>
        </dgm:presLayoutVars>
      </dgm:prSet>
      <dgm:spPr/>
    </dgm:pt>
    <dgm:pt modelId="{7EB69707-5749-4545-8B5B-CBC1A189E378}" type="pres">
      <dgm:prSet presAssocID="{43CEB955-90BE-43AF-8F7E-4FAD0B0E5920}" presName="descendantText" presStyleLbl="alignAccFollowNode1" presStyleIdx="1" presStyleCnt="4">
        <dgm:presLayoutVars>
          <dgm:bulletEnabled val="1"/>
        </dgm:presLayoutVars>
      </dgm:prSet>
      <dgm:spPr/>
    </dgm:pt>
    <dgm:pt modelId="{6A58A477-8518-4C65-B4C4-32AB9539D9DC}" type="pres">
      <dgm:prSet presAssocID="{6F3CAF7C-3147-49B4-9B7E-0E605A0FBB13}" presName="sp" presStyleCnt="0"/>
      <dgm:spPr/>
    </dgm:pt>
    <dgm:pt modelId="{5A604AC2-0EFA-4D32-9500-29DD9032D4E1}" type="pres">
      <dgm:prSet presAssocID="{32DA6F35-F1E0-4375-B01D-71C9BFC93304}" presName="linNode" presStyleCnt="0"/>
      <dgm:spPr/>
    </dgm:pt>
    <dgm:pt modelId="{E28F11EF-C1C0-4E08-8140-F23A4DFFCBA6}" type="pres">
      <dgm:prSet presAssocID="{32DA6F35-F1E0-4375-B01D-71C9BFC93304}" presName="parentText" presStyleLbl="node1" presStyleIdx="2" presStyleCnt="4">
        <dgm:presLayoutVars>
          <dgm:chMax val="1"/>
          <dgm:bulletEnabled val="1"/>
        </dgm:presLayoutVars>
      </dgm:prSet>
      <dgm:spPr/>
    </dgm:pt>
    <dgm:pt modelId="{B434B8AA-A439-445B-9EF0-11D5DFC4F941}" type="pres">
      <dgm:prSet presAssocID="{32DA6F35-F1E0-4375-B01D-71C9BFC93304}" presName="descendantText" presStyleLbl="alignAccFollowNode1" presStyleIdx="2" presStyleCnt="4">
        <dgm:presLayoutVars>
          <dgm:bulletEnabled val="1"/>
        </dgm:presLayoutVars>
      </dgm:prSet>
      <dgm:spPr/>
    </dgm:pt>
    <dgm:pt modelId="{C5C07685-5EA3-43F0-8464-B72756B40883}" type="pres">
      <dgm:prSet presAssocID="{6A35BDBC-57A7-4494-8754-24F9059EE48C}" presName="sp" presStyleCnt="0"/>
      <dgm:spPr/>
    </dgm:pt>
    <dgm:pt modelId="{44D680CB-C1F9-4A54-857D-70B533261041}" type="pres">
      <dgm:prSet presAssocID="{97A7E404-4B3C-48ED-B740-83B0DC35CB3D}" presName="linNode" presStyleCnt="0"/>
      <dgm:spPr/>
    </dgm:pt>
    <dgm:pt modelId="{6A3C10B3-32A3-47E2-BEDD-28F0B128DBC3}" type="pres">
      <dgm:prSet presAssocID="{97A7E404-4B3C-48ED-B740-83B0DC35CB3D}" presName="parentText" presStyleLbl="node1" presStyleIdx="3" presStyleCnt="4">
        <dgm:presLayoutVars>
          <dgm:chMax val="1"/>
          <dgm:bulletEnabled val="1"/>
        </dgm:presLayoutVars>
      </dgm:prSet>
      <dgm:spPr/>
    </dgm:pt>
    <dgm:pt modelId="{CEC1BDBA-0FF3-454B-AF27-63D3997EFB63}" type="pres">
      <dgm:prSet presAssocID="{97A7E404-4B3C-48ED-B740-83B0DC35CB3D}" presName="descendantText" presStyleLbl="alignAccFollowNode1" presStyleIdx="3" presStyleCnt="4">
        <dgm:presLayoutVars>
          <dgm:bulletEnabled val="1"/>
        </dgm:presLayoutVars>
      </dgm:prSet>
      <dgm:spPr/>
    </dgm:pt>
  </dgm:ptLst>
  <dgm:cxnLst>
    <dgm:cxn modelId="{F192DF04-2B31-4310-9CE6-28A309D1DA29}" type="presOf" srcId="{EC0E38A2-EC9C-4DE4-B9D4-B6CD94F27BD3}" destId="{D4AD0F7D-6767-4F78-9CD5-B0119C1E2FEA}" srcOrd="0" destOrd="0" presId="urn:microsoft.com/office/officeart/2005/8/layout/vList5"/>
    <dgm:cxn modelId="{7AE4D70C-EA62-4C44-B84C-D549524E6982}" type="presOf" srcId="{93AB7488-CD6C-4F81-8B2E-6E5577CBD87A}" destId="{67B6C48F-5C79-4FBA-9D8D-54CFA8F198E7}" srcOrd="0" destOrd="0" presId="urn:microsoft.com/office/officeart/2005/8/layout/vList5"/>
    <dgm:cxn modelId="{C3F93F20-B6D2-4BC3-B9AA-A03F65BC067F}" type="presOf" srcId="{43CEB955-90BE-43AF-8F7E-4FAD0B0E5920}" destId="{783EB3F9-F7EF-4608-99ED-616E3A4D24E6}" srcOrd="0" destOrd="0" presId="urn:microsoft.com/office/officeart/2005/8/layout/vList5"/>
    <dgm:cxn modelId="{B1576228-F95B-4D65-AC43-3D40D84C5CB0}" type="presOf" srcId="{6FBD9ABA-1A5C-4D05-94C7-8800EB638F16}" destId="{B434B8AA-A439-445B-9EF0-11D5DFC4F941}" srcOrd="0" destOrd="0" presId="urn:microsoft.com/office/officeart/2005/8/layout/vList5"/>
    <dgm:cxn modelId="{4D8F5A29-4EBE-4C26-B2FB-E832ED6CE240}" srcId="{D9AF456C-2899-47CA-B27F-114789A1625A}" destId="{93AB7488-CD6C-4F81-8B2E-6E5577CBD87A}" srcOrd="0" destOrd="0" parTransId="{F2FC6CA5-891B-46D3-BB0B-AE136F3BC7D4}" sibTransId="{A885E646-7AD6-4EC6-9B0D-5812A79BF7A7}"/>
    <dgm:cxn modelId="{36AAA92B-DF45-40CE-9AA0-C50388742634}" type="presOf" srcId="{D9AF456C-2899-47CA-B27F-114789A1625A}" destId="{E25F00B6-435F-4F0F-A3BB-DD9CC1242561}" srcOrd="0" destOrd="0" presId="urn:microsoft.com/office/officeart/2005/8/layout/vList5"/>
    <dgm:cxn modelId="{77732E33-B94A-4D56-8AA5-D52EE2E2FDB8}" srcId="{43CEB955-90BE-43AF-8F7E-4FAD0B0E5920}" destId="{7694060C-69C4-415A-B8E7-DB360B14190A}" srcOrd="0" destOrd="0" parTransId="{3F34ACE4-BE3B-4F60-82FB-9A9206BFE03E}" sibTransId="{A4C14026-BDA1-458C-8825-DD1C56C3925A}"/>
    <dgm:cxn modelId="{9D397F38-CE9F-4FB6-8F44-3AACC9C201B2}" type="presOf" srcId="{7174A63A-7B22-4F3F-A67A-711E03CE35EB}" destId="{CEC1BDBA-0FF3-454B-AF27-63D3997EFB63}" srcOrd="0" destOrd="0" presId="urn:microsoft.com/office/officeart/2005/8/layout/vList5"/>
    <dgm:cxn modelId="{63AE0040-28C9-495A-8459-37969B76325B}" type="presOf" srcId="{72E8ED76-348A-4603-8576-86625F5E4BF1}" destId="{B434B8AA-A439-445B-9EF0-11D5DFC4F941}" srcOrd="0" destOrd="1" presId="urn:microsoft.com/office/officeart/2005/8/layout/vList5"/>
    <dgm:cxn modelId="{6F02A649-F663-41AF-AAAC-66A70861293B}" srcId="{EC0E38A2-EC9C-4DE4-B9D4-B6CD94F27BD3}" destId="{32DA6F35-F1E0-4375-B01D-71C9BFC93304}" srcOrd="2" destOrd="0" parTransId="{077733D6-808E-44D5-8C9E-C39EE065B717}" sibTransId="{6A35BDBC-57A7-4494-8754-24F9059EE48C}"/>
    <dgm:cxn modelId="{B9BA5154-EA12-48C2-A40B-38F01FCE68C6}" type="presOf" srcId="{32DA6F35-F1E0-4375-B01D-71C9BFC93304}" destId="{E28F11EF-C1C0-4E08-8140-F23A4DFFCBA6}" srcOrd="0" destOrd="0" presId="urn:microsoft.com/office/officeart/2005/8/layout/vList5"/>
    <dgm:cxn modelId="{008CD16C-DE63-4F58-9EA2-6BF1E6372536}" srcId="{32DA6F35-F1E0-4375-B01D-71C9BFC93304}" destId="{6FBD9ABA-1A5C-4D05-94C7-8800EB638F16}" srcOrd="0" destOrd="0" parTransId="{07BAAA09-FD40-4259-90AD-3142B3E429E5}" sibTransId="{2B0BAAA4-7902-4BF6-BE8D-0AA1F1CEAB60}"/>
    <dgm:cxn modelId="{A2A9F473-E8F6-42B6-9BA7-915EDDFE1C9E}" srcId="{EC0E38A2-EC9C-4DE4-B9D4-B6CD94F27BD3}" destId="{97A7E404-4B3C-48ED-B740-83B0DC35CB3D}" srcOrd="3" destOrd="0" parTransId="{6F8F3A79-687D-45FE-9AD8-B3B6A5D5DAB5}" sibTransId="{778B9EBF-512D-4CFB-B8CD-C0CB64B67DE1}"/>
    <dgm:cxn modelId="{B7890085-D7C8-47A9-A56B-4E3A1AE7783A}" type="presOf" srcId="{97A7E404-4B3C-48ED-B740-83B0DC35CB3D}" destId="{6A3C10B3-32A3-47E2-BEDD-28F0B128DBC3}" srcOrd="0" destOrd="0" presId="urn:microsoft.com/office/officeart/2005/8/layout/vList5"/>
    <dgm:cxn modelId="{79C2E292-2076-4473-9BA5-1A49D7D0B147}" type="presOf" srcId="{7694060C-69C4-415A-B8E7-DB360B14190A}" destId="{7EB69707-5749-4545-8B5B-CBC1A189E378}" srcOrd="0" destOrd="0" presId="urn:microsoft.com/office/officeart/2005/8/layout/vList5"/>
    <dgm:cxn modelId="{9B048297-3B48-4DE2-88EE-9C4DFA92C572}" srcId="{EC0E38A2-EC9C-4DE4-B9D4-B6CD94F27BD3}" destId="{D9AF456C-2899-47CA-B27F-114789A1625A}" srcOrd="0" destOrd="0" parTransId="{B0E3DE40-BEFB-4727-B6DE-2E9CA6E2D8F8}" sibTransId="{D42AEB7C-AF2C-4990-A8F6-855568BE15CE}"/>
    <dgm:cxn modelId="{2C1ECE98-00FD-4CB3-9FD8-1A82580BC4DE}" srcId="{43CEB955-90BE-43AF-8F7E-4FAD0B0E5920}" destId="{E2BBBBF4-EC13-4C9F-875E-973F182555A6}" srcOrd="1" destOrd="0" parTransId="{E9F2604C-0A02-4662-AC29-634AD6C4B165}" sibTransId="{AF70BD34-3E13-49F6-AD2C-AFC3555567EC}"/>
    <dgm:cxn modelId="{A5E4BA99-03EC-4030-97E6-7E0788F371FC}" type="presOf" srcId="{0712327C-90E0-44BB-9EDB-D5538729C906}" destId="{CEC1BDBA-0FF3-454B-AF27-63D3997EFB63}" srcOrd="0" destOrd="1" presId="urn:microsoft.com/office/officeart/2005/8/layout/vList5"/>
    <dgm:cxn modelId="{C96CE8A2-8C87-4853-BD2F-FCD607A2B64F}" srcId="{EC0E38A2-EC9C-4DE4-B9D4-B6CD94F27BD3}" destId="{43CEB955-90BE-43AF-8F7E-4FAD0B0E5920}" srcOrd="1" destOrd="0" parTransId="{57A60C5D-541D-4E50-905E-DB29EC8BDFC1}" sibTransId="{6F3CAF7C-3147-49B4-9B7E-0E605A0FBB13}"/>
    <dgm:cxn modelId="{DFDDFAAA-ED97-40A9-8F11-4ACD38747DA4}" srcId="{97A7E404-4B3C-48ED-B740-83B0DC35CB3D}" destId="{0712327C-90E0-44BB-9EDB-D5538729C906}" srcOrd="1" destOrd="0" parTransId="{65772DB3-5536-4D0E-B0AA-AAF376EE94EE}" sibTransId="{A0B117C8-3C09-445E-A379-BC328D6EA4AE}"/>
    <dgm:cxn modelId="{62D5E8C2-2493-41BB-9038-CD02BE09FA51}" srcId="{32DA6F35-F1E0-4375-B01D-71C9BFC93304}" destId="{72E8ED76-348A-4603-8576-86625F5E4BF1}" srcOrd="1" destOrd="0" parTransId="{C6BAC0BE-4F2B-4CE0-8079-FABEFD5FB70F}" sibTransId="{5049A796-BF67-4EEF-A4F8-C2023C54A11C}"/>
    <dgm:cxn modelId="{45E105D1-521F-4535-AA62-D70A1E20E6F6}" type="presOf" srcId="{E2BBBBF4-EC13-4C9F-875E-973F182555A6}" destId="{7EB69707-5749-4545-8B5B-CBC1A189E378}" srcOrd="0" destOrd="1" presId="urn:microsoft.com/office/officeart/2005/8/layout/vList5"/>
    <dgm:cxn modelId="{C6F802E0-954F-48AD-816D-16553496CFFE}" srcId="{97A7E404-4B3C-48ED-B740-83B0DC35CB3D}" destId="{7174A63A-7B22-4F3F-A67A-711E03CE35EB}" srcOrd="0" destOrd="0" parTransId="{4C889C0D-3378-40B9-8A1B-C930B3655101}" sibTransId="{79D36574-68B9-43C0-8103-79727EC2882B}"/>
    <dgm:cxn modelId="{33D648FA-FE50-4F37-8946-F1FFA30D7F5E}" type="presOf" srcId="{D2369E78-0A29-4AB5-B1B5-F2A7B8666E0D}" destId="{67B6C48F-5C79-4FBA-9D8D-54CFA8F198E7}" srcOrd="0" destOrd="1" presId="urn:microsoft.com/office/officeart/2005/8/layout/vList5"/>
    <dgm:cxn modelId="{23207CFC-94C2-4E90-A384-D8A520296C6C}" srcId="{D9AF456C-2899-47CA-B27F-114789A1625A}" destId="{D2369E78-0A29-4AB5-B1B5-F2A7B8666E0D}" srcOrd="1" destOrd="0" parTransId="{4C3EAA04-CA9F-4E28-A3BF-424087F873D9}" sibTransId="{9E003493-3B1D-4174-A324-D3D1007C7D96}"/>
    <dgm:cxn modelId="{3FFDDF98-196C-42B3-AB2E-3854820B8A83}" type="presParOf" srcId="{D4AD0F7D-6767-4F78-9CD5-B0119C1E2FEA}" destId="{995DF8DB-2510-4F1E-BAB5-6098160900AE}" srcOrd="0" destOrd="0" presId="urn:microsoft.com/office/officeart/2005/8/layout/vList5"/>
    <dgm:cxn modelId="{6B9D57D7-3E8C-42CD-8526-85D7E79406DE}" type="presParOf" srcId="{995DF8DB-2510-4F1E-BAB5-6098160900AE}" destId="{E25F00B6-435F-4F0F-A3BB-DD9CC1242561}" srcOrd="0" destOrd="0" presId="urn:microsoft.com/office/officeart/2005/8/layout/vList5"/>
    <dgm:cxn modelId="{64F3317F-8CE6-4705-ABEB-843456345673}" type="presParOf" srcId="{995DF8DB-2510-4F1E-BAB5-6098160900AE}" destId="{67B6C48F-5C79-4FBA-9D8D-54CFA8F198E7}" srcOrd="1" destOrd="0" presId="urn:microsoft.com/office/officeart/2005/8/layout/vList5"/>
    <dgm:cxn modelId="{2722DE53-9896-47F9-A832-5028952600D5}" type="presParOf" srcId="{D4AD0F7D-6767-4F78-9CD5-B0119C1E2FEA}" destId="{0D12F2D7-598A-4E06-AC13-8A3DDA6D7FC2}" srcOrd="1" destOrd="0" presId="urn:microsoft.com/office/officeart/2005/8/layout/vList5"/>
    <dgm:cxn modelId="{56FEB8F9-344A-41B8-874D-6133E10210E3}" type="presParOf" srcId="{D4AD0F7D-6767-4F78-9CD5-B0119C1E2FEA}" destId="{D82456AD-9D04-4934-A4D3-5E313CA659FD}" srcOrd="2" destOrd="0" presId="urn:microsoft.com/office/officeart/2005/8/layout/vList5"/>
    <dgm:cxn modelId="{5456EDB7-1412-4855-BFE9-1A1C4FF08377}" type="presParOf" srcId="{D82456AD-9D04-4934-A4D3-5E313CA659FD}" destId="{783EB3F9-F7EF-4608-99ED-616E3A4D24E6}" srcOrd="0" destOrd="0" presId="urn:microsoft.com/office/officeart/2005/8/layout/vList5"/>
    <dgm:cxn modelId="{9C344C22-6902-4D0F-B5CE-4C922902622E}" type="presParOf" srcId="{D82456AD-9D04-4934-A4D3-5E313CA659FD}" destId="{7EB69707-5749-4545-8B5B-CBC1A189E378}" srcOrd="1" destOrd="0" presId="urn:microsoft.com/office/officeart/2005/8/layout/vList5"/>
    <dgm:cxn modelId="{ECE22F6C-7EAA-46EA-BB64-ACD46ACB00B6}" type="presParOf" srcId="{D4AD0F7D-6767-4F78-9CD5-B0119C1E2FEA}" destId="{6A58A477-8518-4C65-B4C4-32AB9539D9DC}" srcOrd="3" destOrd="0" presId="urn:microsoft.com/office/officeart/2005/8/layout/vList5"/>
    <dgm:cxn modelId="{37FB242E-C846-4C19-B0A7-639559663DAB}" type="presParOf" srcId="{D4AD0F7D-6767-4F78-9CD5-B0119C1E2FEA}" destId="{5A604AC2-0EFA-4D32-9500-29DD9032D4E1}" srcOrd="4" destOrd="0" presId="urn:microsoft.com/office/officeart/2005/8/layout/vList5"/>
    <dgm:cxn modelId="{4F9CB821-D28A-430F-BD50-4349DDD7542A}" type="presParOf" srcId="{5A604AC2-0EFA-4D32-9500-29DD9032D4E1}" destId="{E28F11EF-C1C0-4E08-8140-F23A4DFFCBA6}" srcOrd="0" destOrd="0" presId="urn:microsoft.com/office/officeart/2005/8/layout/vList5"/>
    <dgm:cxn modelId="{805F0293-FCF6-458C-95D2-9FCB389D17D3}" type="presParOf" srcId="{5A604AC2-0EFA-4D32-9500-29DD9032D4E1}" destId="{B434B8AA-A439-445B-9EF0-11D5DFC4F941}" srcOrd="1" destOrd="0" presId="urn:microsoft.com/office/officeart/2005/8/layout/vList5"/>
    <dgm:cxn modelId="{B4329D0C-467C-4A6A-AA58-977189779E4A}" type="presParOf" srcId="{D4AD0F7D-6767-4F78-9CD5-B0119C1E2FEA}" destId="{C5C07685-5EA3-43F0-8464-B72756B40883}" srcOrd="5" destOrd="0" presId="urn:microsoft.com/office/officeart/2005/8/layout/vList5"/>
    <dgm:cxn modelId="{B3882DD4-F2FF-4E50-BE29-B081336614EF}" type="presParOf" srcId="{D4AD0F7D-6767-4F78-9CD5-B0119C1E2FEA}" destId="{44D680CB-C1F9-4A54-857D-70B533261041}" srcOrd="6" destOrd="0" presId="urn:microsoft.com/office/officeart/2005/8/layout/vList5"/>
    <dgm:cxn modelId="{5BA13FF8-9781-4E6B-8018-FCFDED7A7FE5}" type="presParOf" srcId="{44D680CB-C1F9-4A54-857D-70B533261041}" destId="{6A3C10B3-32A3-47E2-BEDD-28F0B128DBC3}" srcOrd="0" destOrd="0" presId="urn:microsoft.com/office/officeart/2005/8/layout/vList5"/>
    <dgm:cxn modelId="{DB06BAF7-251C-4D64-9A75-D2C4BEDD2B17}" type="presParOf" srcId="{44D680CB-C1F9-4A54-857D-70B533261041}" destId="{CEC1BDBA-0FF3-454B-AF27-63D3997EFB6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6C48F-5C79-4FBA-9D8D-54CFA8F198E7}">
      <dsp:nvSpPr>
        <dsp:cNvPr id="0" name=""/>
        <dsp:cNvSpPr/>
      </dsp:nvSpPr>
      <dsp:spPr>
        <a:xfrm rot="5400000">
          <a:off x="5886128" y="-2415739"/>
          <a:ext cx="902879" cy="596476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GB" sz="2300" kern="1200">
              <a:hlinkClick xmlns:r="http://schemas.openxmlformats.org/officeDocument/2006/relationships" r:id="rId1"/>
            </a:rPr>
            <a:t>http://rawgraphs.io/</a:t>
          </a:r>
          <a:endParaRPr lang="en-IE" sz="2300" kern="1200"/>
        </a:p>
        <a:p>
          <a:pPr marL="228600" lvl="1" indent="-228600" algn="l" defTabSz="1022350">
            <a:lnSpc>
              <a:spcPct val="90000"/>
            </a:lnSpc>
            <a:spcBef>
              <a:spcPct val="0"/>
            </a:spcBef>
            <a:spcAft>
              <a:spcPct val="15000"/>
            </a:spcAft>
            <a:buChar char="•"/>
          </a:pPr>
          <a:r>
            <a:rPr lang="en-GB" sz="2300" kern="1200"/>
            <a:t>Free – Can fork the code for own use</a:t>
          </a:r>
          <a:endParaRPr lang="en-IE" sz="2300" kern="1200"/>
        </a:p>
      </dsp:txBody>
      <dsp:txXfrm rot="-5400000">
        <a:off x="3355184" y="159280"/>
        <a:ext cx="5920694" cy="814729"/>
      </dsp:txXfrm>
    </dsp:sp>
    <dsp:sp modelId="{E25F00B6-435F-4F0F-A3BB-DD9CC1242561}">
      <dsp:nvSpPr>
        <dsp:cNvPr id="0" name=""/>
        <dsp:cNvSpPr/>
      </dsp:nvSpPr>
      <dsp:spPr>
        <a:xfrm>
          <a:off x="0" y="2346"/>
          <a:ext cx="3355183" cy="11285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GB" sz="3600" kern="1200"/>
            <a:t>RawGraphs</a:t>
          </a:r>
          <a:endParaRPr lang="en-IE" sz="3600" kern="1200"/>
        </a:p>
      </dsp:txBody>
      <dsp:txXfrm>
        <a:off x="55094" y="57440"/>
        <a:ext cx="3244995" cy="1018410"/>
      </dsp:txXfrm>
    </dsp:sp>
    <dsp:sp modelId="{7EB69707-5749-4545-8B5B-CBC1A189E378}">
      <dsp:nvSpPr>
        <dsp:cNvPr id="0" name=""/>
        <dsp:cNvSpPr/>
      </dsp:nvSpPr>
      <dsp:spPr>
        <a:xfrm rot="5400000">
          <a:off x="5886128" y="-1230710"/>
          <a:ext cx="902879" cy="596476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GB" sz="2300" kern="1200">
              <a:hlinkClick xmlns:r="http://schemas.openxmlformats.org/officeDocument/2006/relationships" r:id="rId2"/>
            </a:rPr>
            <a:t>https://www.datawrapper.de</a:t>
          </a:r>
          <a:endParaRPr lang="en-IE" sz="2300" kern="1200"/>
        </a:p>
        <a:p>
          <a:pPr marL="228600" lvl="1" indent="-228600" algn="l" defTabSz="1022350">
            <a:lnSpc>
              <a:spcPct val="90000"/>
            </a:lnSpc>
            <a:spcBef>
              <a:spcPct val="0"/>
            </a:spcBef>
            <a:spcAft>
              <a:spcPct val="15000"/>
            </a:spcAft>
            <a:buChar char="•"/>
          </a:pPr>
          <a:r>
            <a:rPr lang="en-GB" sz="2300" kern="1200"/>
            <a:t>Free for up to 10,000 chart views / month</a:t>
          </a:r>
          <a:endParaRPr lang="en-IE" sz="2300" kern="1200"/>
        </a:p>
      </dsp:txBody>
      <dsp:txXfrm rot="-5400000">
        <a:off x="3355184" y="1344309"/>
        <a:ext cx="5920694" cy="814729"/>
      </dsp:txXfrm>
    </dsp:sp>
    <dsp:sp modelId="{783EB3F9-F7EF-4608-99ED-616E3A4D24E6}">
      <dsp:nvSpPr>
        <dsp:cNvPr id="0" name=""/>
        <dsp:cNvSpPr/>
      </dsp:nvSpPr>
      <dsp:spPr>
        <a:xfrm>
          <a:off x="0" y="1187375"/>
          <a:ext cx="3355183" cy="11285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GB" sz="3600" kern="1200"/>
            <a:t>DataWrapper</a:t>
          </a:r>
          <a:endParaRPr lang="en-IE" sz="3600" kern="1200"/>
        </a:p>
      </dsp:txBody>
      <dsp:txXfrm>
        <a:off x="55094" y="1242469"/>
        <a:ext cx="3244995" cy="1018410"/>
      </dsp:txXfrm>
    </dsp:sp>
    <dsp:sp modelId="{B434B8AA-A439-445B-9EF0-11D5DFC4F941}">
      <dsp:nvSpPr>
        <dsp:cNvPr id="0" name=""/>
        <dsp:cNvSpPr/>
      </dsp:nvSpPr>
      <dsp:spPr>
        <a:xfrm rot="5400000">
          <a:off x="5886128" y="-45681"/>
          <a:ext cx="902879" cy="596476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GB" sz="2300" kern="1200">
              <a:hlinkClick xmlns:r="http://schemas.openxmlformats.org/officeDocument/2006/relationships" r:id="rId3"/>
            </a:rPr>
            <a:t>https://flourish.studio</a:t>
          </a:r>
          <a:endParaRPr lang="en-IE" sz="2300" kern="1200"/>
        </a:p>
        <a:p>
          <a:pPr marL="228600" lvl="1" indent="-228600" algn="l" defTabSz="1022350">
            <a:lnSpc>
              <a:spcPct val="90000"/>
            </a:lnSpc>
            <a:spcBef>
              <a:spcPct val="0"/>
            </a:spcBef>
            <a:spcAft>
              <a:spcPct val="15000"/>
            </a:spcAft>
            <a:buChar char="•"/>
          </a:pPr>
          <a:r>
            <a:rPr lang="en-GB" sz="2300" kern="1200"/>
            <a:t>Brand new – free for Public version</a:t>
          </a:r>
          <a:endParaRPr lang="en-IE" sz="2300" kern="1200"/>
        </a:p>
      </dsp:txBody>
      <dsp:txXfrm rot="-5400000">
        <a:off x="3355184" y="2529338"/>
        <a:ext cx="5920694" cy="814729"/>
      </dsp:txXfrm>
    </dsp:sp>
    <dsp:sp modelId="{E28F11EF-C1C0-4E08-8140-F23A4DFFCBA6}">
      <dsp:nvSpPr>
        <dsp:cNvPr id="0" name=""/>
        <dsp:cNvSpPr/>
      </dsp:nvSpPr>
      <dsp:spPr>
        <a:xfrm>
          <a:off x="0" y="2372403"/>
          <a:ext cx="3355183" cy="11285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GB" sz="3600" kern="1200"/>
            <a:t>Flourish</a:t>
          </a:r>
          <a:endParaRPr lang="en-IE" sz="3600" kern="1200"/>
        </a:p>
      </dsp:txBody>
      <dsp:txXfrm>
        <a:off x="55094" y="2427497"/>
        <a:ext cx="3244995" cy="1018410"/>
      </dsp:txXfrm>
    </dsp:sp>
    <dsp:sp modelId="{CEC1BDBA-0FF3-454B-AF27-63D3997EFB63}">
      <dsp:nvSpPr>
        <dsp:cNvPr id="0" name=""/>
        <dsp:cNvSpPr/>
      </dsp:nvSpPr>
      <dsp:spPr>
        <a:xfrm rot="5400000">
          <a:off x="5886128" y="1139347"/>
          <a:ext cx="902879" cy="596476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GB" sz="2300" kern="1200">
              <a:hlinkClick xmlns:r="http://schemas.openxmlformats.org/officeDocument/2006/relationships" r:id="rId4"/>
            </a:rPr>
            <a:t>http://playground.qlik.com/</a:t>
          </a:r>
          <a:endParaRPr lang="en-IE" sz="2300" kern="1200"/>
        </a:p>
        <a:p>
          <a:pPr marL="228600" lvl="1" indent="-228600" algn="l" defTabSz="1022350">
            <a:lnSpc>
              <a:spcPct val="90000"/>
            </a:lnSpc>
            <a:spcBef>
              <a:spcPct val="0"/>
            </a:spcBef>
            <a:spcAft>
              <a:spcPct val="15000"/>
            </a:spcAft>
            <a:buChar char="•"/>
          </a:pPr>
          <a:r>
            <a:rPr lang="en-GB" sz="2300" kern="1200"/>
            <a:t>Free &amp; Public – need JavaScript/API skills</a:t>
          </a:r>
          <a:endParaRPr lang="en-IE" sz="2300" kern="1200"/>
        </a:p>
      </dsp:txBody>
      <dsp:txXfrm rot="-5400000">
        <a:off x="3355184" y="3714367"/>
        <a:ext cx="5920694" cy="814729"/>
      </dsp:txXfrm>
    </dsp:sp>
    <dsp:sp modelId="{6A3C10B3-32A3-47E2-BEDD-28F0B128DBC3}">
      <dsp:nvSpPr>
        <dsp:cNvPr id="0" name=""/>
        <dsp:cNvSpPr/>
      </dsp:nvSpPr>
      <dsp:spPr>
        <a:xfrm>
          <a:off x="0" y="3557432"/>
          <a:ext cx="3355183" cy="11285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GB" sz="3600" kern="1200"/>
            <a:t>Qlik Playground</a:t>
          </a:r>
          <a:endParaRPr lang="en-IE" sz="3600" kern="1200"/>
        </a:p>
      </dsp:txBody>
      <dsp:txXfrm>
        <a:off x="55094" y="3612526"/>
        <a:ext cx="3244995" cy="101841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07136" cy="493516"/>
          </a:xfrm>
          <a:prstGeom prst="rect">
            <a:avLst/>
          </a:prstGeom>
        </p:spPr>
        <p:txBody>
          <a:bodyPr vert="horz" lIns="91120" tIns="45560" rIns="91120" bIns="45560" rtlCol="0"/>
          <a:lstStyle>
            <a:lvl1pPr algn="l">
              <a:defRPr sz="1200"/>
            </a:lvl1pPr>
          </a:lstStyle>
          <a:p>
            <a:endParaRPr lang="en-IE"/>
          </a:p>
        </p:txBody>
      </p:sp>
      <p:sp>
        <p:nvSpPr>
          <p:cNvPr id="3" name="Date Placeholder 2"/>
          <p:cNvSpPr>
            <a:spLocks noGrp="1"/>
          </p:cNvSpPr>
          <p:nvPr>
            <p:ph type="dt" idx="1"/>
          </p:nvPr>
        </p:nvSpPr>
        <p:spPr>
          <a:xfrm>
            <a:off x="3800087" y="0"/>
            <a:ext cx="2907136" cy="493516"/>
          </a:xfrm>
          <a:prstGeom prst="rect">
            <a:avLst/>
          </a:prstGeom>
        </p:spPr>
        <p:txBody>
          <a:bodyPr vert="horz" lIns="91120" tIns="45560" rIns="91120" bIns="45560" rtlCol="0"/>
          <a:lstStyle>
            <a:lvl1pPr algn="r">
              <a:defRPr sz="1200"/>
            </a:lvl1pPr>
          </a:lstStyle>
          <a:p>
            <a:fld id="{765544D5-E490-4AF7-8DF8-7E7CDB01E1EB}" type="datetimeFigureOut">
              <a:rPr lang="en-IE" smtClean="0"/>
              <a:t>06/02/2018</a:t>
            </a:fld>
            <a:endParaRPr lang="en-IE"/>
          </a:p>
        </p:txBody>
      </p:sp>
      <p:sp>
        <p:nvSpPr>
          <p:cNvPr id="4" name="Slide Image Placeholder 3"/>
          <p:cNvSpPr>
            <a:spLocks noGrp="1" noRot="1" noChangeAspect="1"/>
          </p:cNvSpPr>
          <p:nvPr>
            <p:ph type="sldImg" idx="2"/>
          </p:nvPr>
        </p:nvSpPr>
        <p:spPr>
          <a:xfrm>
            <a:off x="406400" y="1230313"/>
            <a:ext cx="5895975" cy="3317875"/>
          </a:xfrm>
          <a:prstGeom prst="rect">
            <a:avLst/>
          </a:prstGeom>
          <a:noFill/>
          <a:ln w="12700">
            <a:solidFill>
              <a:prstClr val="black"/>
            </a:solidFill>
          </a:ln>
        </p:spPr>
        <p:txBody>
          <a:bodyPr vert="horz" lIns="91120" tIns="45560" rIns="91120" bIns="45560" rtlCol="0" anchor="ctr"/>
          <a:lstStyle/>
          <a:p>
            <a:endParaRPr lang="en-IE"/>
          </a:p>
        </p:txBody>
      </p:sp>
      <p:sp>
        <p:nvSpPr>
          <p:cNvPr id="5" name="Notes Placeholder 4"/>
          <p:cNvSpPr>
            <a:spLocks noGrp="1"/>
          </p:cNvSpPr>
          <p:nvPr>
            <p:ph type="body" sz="quarter" idx="3"/>
          </p:nvPr>
        </p:nvSpPr>
        <p:spPr>
          <a:xfrm>
            <a:off x="670878" y="4733648"/>
            <a:ext cx="5367020" cy="3872984"/>
          </a:xfrm>
          <a:prstGeom prst="rect">
            <a:avLst/>
          </a:prstGeom>
        </p:spPr>
        <p:txBody>
          <a:bodyPr vert="horz" lIns="91120" tIns="45560" rIns="91120" bIns="4556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1" y="9342636"/>
            <a:ext cx="2907136" cy="493515"/>
          </a:xfrm>
          <a:prstGeom prst="rect">
            <a:avLst/>
          </a:prstGeom>
        </p:spPr>
        <p:txBody>
          <a:bodyPr vert="horz" lIns="91120" tIns="45560" rIns="91120" bIns="45560" rtlCol="0" anchor="b"/>
          <a:lstStyle>
            <a:lvl1pPr algn="l">
              <a:defRPr sz="1200"/>
            </a:lvl1pPr>
          </a:lstStyle>
          <a:p>
            <a:endParaRPr lang="en-IE"/>
          </a:p>
        </p:txBody>
      </p:sp>
      <p:sp>
        <p:nvSpPr>
          <p:cNvPr id="7" name="Slide Number Placeholder 6"/>
          <p:cNvSpPr>
            <a:spLocks noGrp="1"/>
          </p:cNvSpPr>
          <p:nvPr>
            <p:ph type="sldNum" sz="quarter" idx="5"/>
          </p:nvPr>
        </p:nvSpPr>
        <p:spPr>
          <a:xfrm>
            <a:off x="3800087" y="9342636"/>
            <a:ext cx="2907136" cy="493515"/>
          </a:xfrm>
          <a:prstGeom prst="rect">
            <a:avLst/>
          </a:prstGeom>
        </p:spPr>
        <p:txBody>
          <a:bodyPr vert="horz" lIns="91120" tIns="45560" rIns="91120" bIns="45560" rtlCol="0" anchor="b"/>
          <a:lstStyle>
            <a:lvl1pPr algn="r">
              <a:defRPr sz="1200"/>
            </a:lvl1pPr>
          </a:lstStyle>
          <a:p>
            <a:fld id="{779A035B-5DEA-40A1-8D08-244C86C57E36}" type="slidenum">
              <a:rPr lang="en-IE" smtClean="0"/>
              <a:t>‹#›</a:t>
            </a:fld>
            <a:endParaRPr lang="en-IE"/>
          </a:p>
        </p:txBody>
      </p:sp>
    </p:spTree>
    <p:extLst>
      <p:ext uri="{BB962C8B-B14F-4D97-AF65-F5344CB8AC3E}">
        <p14:creationId xmlns:p14="http://schemas.microsoft.com/office/powerpoint/2010/main" val="3570986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www.irishtimes.com/search/search-7.1213540?tag_organisation=Technological%20Higher%20Education%20Association&amp;article=true" TargetMode="External"/><Relationship Id="rId3" Type="http://schemas.openxmlformats.org/officeDocument/2006/relationships/hyperlink" Target="http://www.irishtimes.com/search/search-7.1213540?tag_organisation=Waterford%20IT&amp;article=true" TargetMode="External"/><Relationship Id="rId7" Type="http://schemas.openxmlformats.org/officeDocument/2006/relationships/hyperlink" Target="http://www.irishtimes.com/search/search-7.1213540?tag_person=Jim%20Murray&amp;article=tru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www.irishtimes.com/search/search-7.1213540?tag_organisation=Oireachtas&amp;article=true" TargetMode="External"/><Relationship Id="rId5" Type="http://schemas.openxmlformats.org/officeDocument/2006/relationships/hyperlink" Target="http://www.irishtimes.com/search/search-7.1213540?tag_location=Europe&amp;article=true" TargetMode="External"/><Relationship Id="rId4" Type="http://schemas.openxmlformats.org/officeDocument/2006/relationships/hyperlink" Target="http://www.irishtimes.com/search/search-7.1213540?tag_location=Ireland&amp;article=true"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twitter.com/PFedewa" TargetMode="External"/><Relationship Id="rId3" Type="http://schemas.openxmlformats.org/officeDocument/2006/relationships/hyperlink" Target="http://www.businessinsider.com/america-has-gotten-much-safer-2013-7" TargetMode="External"/><Relationship Id="rId7" Type="http://schemas.openxmlformats.org/officeDocument/2006/relationships/hyperlink" Target="http://www.mcclatchydc.com/2013/07/17/196940/no-firm-ground-on-whether-stand.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www.npr.org/2013/01/02/167984117/-stand-your-ground-linked-to-increase-in-homicide" TargetMode="External"/><Relationship Id="rId5" Type="http://schemas.openxmlformats.org/officeDocument/2006/relationships/hyperlink" Target="http://www.volokh.com/2013/07/17/duty-to-retreat/" TargetMode="External"/><Relationship Id="rId4" Type="http://schemas.openxmlformats.org/officeDocument/2006/relationships/hyperlink" Target="http://abcnews.go.com/US/floridas-stand-ground-law-determine-zimmerman-dunn-cases/story?id=22543929"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Rule_of_thumb"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Common_sense" TargetMode="External"/><Relationship Id="rId5" Type="http://schemas.openxmlformats.org/officeDocument/2006/relationships/hyperlink" Target="https://en.wikipedia.org/wiki/Profiling_(computer_programming)" TargetMode="External"/><Relationship Id="rId4" Type="http://schemas.openxmlformats.org/officeDocument/2006/relationships/hyperlink" Target="https://en.wikipedia.org/wiki/Ansatz"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a:t>
            </a:fld>
            <a:endParaRPr lang="en-IE"/>
          </a:p>
        </p:txBody>
      </p:sp>
    </p:spTree>
    <p:extLst>
      <p:ext uri="{BB962C8B-B14F-4D97-AF65-F5344CB8AC3E}">
        <p14:creationId xmlns:p14="http://schemas.microsoft.com/office/powerpoint/2010/main" val="906952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779A035B-5DEA-40A1-8D08-244C86C57E36}" type="slidenum">
              <a:rPr lang="en-IE" smtClean="0"/>
              <a:t>10</a:t>
            </a:fld>
            <a:endParaRPr lang="en-IE"/>
          </a:p>
        </p:txBody>
      </p:sp>
    </p:spTree>
    <p:extLst>
      <p:ext uri="{BB962C8B-B14F-4D97-AF65-F5344CB8AC3E}">
        <p14:creationId xmlns:p14="http://schemas.microsoft.com/office/powerpoint/2010/main" val="1845340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779A035B-5DEA-40A1-8D08-244C86C57E36}" type="slidenum">
              <a:rPr lang="en-IE" smtClean="0"/>
              <a:t>11</a:t>
            </a:fld>
            <a:endParaRPr lang="en-IE"/>
          </a:p>
        </p:txBody>
      </p:sp>
    </p:spTree>
    <p:extLst>
      <p:ext uri="{BB962C8B-B14F-4D97-AF65-F5344CB8AC3E}">
        <p14:creationId xmlns:p14="http://schemas.microsoft.com/office/powerpoint/2010/main" val="1401602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Is my visualization design </a:t>
            </a:r>
            <a:r>
              <a:rPr lang="en-IE" b="1" i="1" dirty="0"/>
              <a:t>good</a:t>
            </a:r>
            <a:r>
              <a:rPr lang="en-IE" b="0" i="0" dirty="0"/>
              <a:t> visual design?</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12</a:t>
            </a:fld>
            <a:endParaRPr lang="en-IE"/>
          </a:p>
        </p:txBody>
      </p:sp>
    </p:spTree>
    <p:extLst>
      <p:ext uri="{BB962C8B-B14F-4D97-AF65-F5344CB8AC3E}">
        <p14:creationId xmlns:p14="http://schemas.microsoft.com/office/powerpoint/2010/main" val="661198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Will It Make The Boat Go Faster? was born out the story of an ordinary guy achieving something extraordinary. </a:t>
            </a:r>
          </a:p>
          <a:p>
            <a:pPr fontAlgn="base"/>
            <a:endParaRPr lang="en-US" dirty="0"/>
          </a:p>
          <a:p>
            <a:pPr fontAlgn="base"/>
            <a:r>
              <a:rPr lang="en-US" dirty="0"/>
              <a:t>In 1998, consistently failing to medal or even make the final of major regattas, the GB Men’s Rowing Eight decided to fundamentally change the way they worked and how they worked with each other. Their focus became purely about performance, the results they hoped would follow.</a:t>
            </a:r>
          </a:p>
          <a:p>
            <a:pPr fontAlgn="base"/>
            <a:endParaRPr lang="en-US" dirty="0"/>
          </a:p>
          <a:p>
            <a:pPr fontAlgn="base"/>
            <a:r>
              <a:rPr lang="en-US" dirty="0"/>
              <a:t>They approached things differently, critically asking the same question with every single action they took… </a:t>
            </a:r>
            <a:r>
              <a:rPr lang="en-US" b="1" dirty="0"/>
              <a:t>Will It Make The Boat Go Faster?</a:t>
            </a:r>
            <a:r>
              <a:rPr lang="en-US" dirty="0"/>
              <a:t> </a:t>
            </a:r>
          </a:p>
          <a:p>
            <a:pPr fontAlgn="base"/>
            <a:endParaRPr lang="en-US" dirty="0"/>
          </a:p>
          <a:p>
            <a:pPr fontAlgn="base"/>
            <a:r>
              <a:rPr lang="en-US" dirty="0"/>
              <a:t>Along their journey they learnt the sustainable, dependable techniques and </a:t>
            </a:r>
            <a:r>
              <a:rPr lang="en-US" dirty="0" err="1"/>
              <a:t>behaviours</a:t>
            </a:r>
            <a:r>
              <a:rPr lang="en-US" dirty="0"/>
              <a:t> that drove continuous team improvement. The outcome 18 months later, against all reasonable odds, was a stunning Olympic Gold on the waters of Sydney.</a:t>
            </a:r>
          </a:p>
        </p:txBody>
      </p:sp>
      <p:sp>
        <p:nvSpPr>
          <p:cNvPr id="4" name="Slide Number Placeholder 3"/>
          <p:cNvSpPr>
            <a:spLocks noGrp="1"/>
          </p:cNvSpPr>
          <p:nvPr>
            <p:ph type="sldNum" sz="quarter" idx="10"/>
          </p:nvPr>
        </p:nvSpPr>
        <p:spPr/>
        <p:txBody>
          <a:bodyPr/>
          <a:lstStyle/>
          <a:p>
            <a:fld id="{779A035B-5DEA-40A1-8D08-244C86C57E36}" type="slidenum">
              <a:rPr lang="en-IE" smtClean="0"/>
              <a:t>13</a:t>
            </a:fld>
            <a:endParaRPr lang="en-IE"/>
          </a:p>
        </p:txBody>
      </p:sp>
    </p:spTree>
    <p:extLst>
      <p:ext uri="{BB962C8B-B14F-4D97-AF65-F5344CB8AC3E}">
        <p14:creationId xmlns:p14="http://schemas.microsoft.com/office/powerpoint/2010/main" val="4240084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14</a:t>
            </a:fld>
            <a:endParaRPr lang="en-IE"/>
          </a:p>
        </p:txBody>
      </p:sp>
    </p:spTree>
    <p:extLst>
      <p:ext uri="{BB962C8B-B14F-4D97-AF65-F5344CB8AC3E}">
        <p14:creationId xmlns:p14="http://schemas.microsoft.com/office/powerpoint/2010/main" val="707863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Both charts based on same data and same analysis.</a:t>
            </a:r>
          </a:p>
          <a:p>
            <a:endParaRPr lang="en-IE" dirty="0"/>
          </a:p>
          <a:p>
            <a:r>
              <a:rPr lang="en-IE" dirty="0"/>
              <a:t>Read pages</a:t>
            </a:r>
            <a:r>
              <a:rPr lang="en-IE" baseline="0" dirty="0"/>
              <a:t> 33 to 34 from commentary from Andy Kirk on this.</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15</a:t>
            </a:fld>
            <a:endParaRPr lang="en-IE"/>
          </a:p>
        </p:txBody>
      </p:sp>
    </p:spTree>
    <p:extLst>
      <p:ext uri="{BB962C8B-B14F-4D97-AF65-F5344CB8AC3E}">
        <p14:creationId xmlns:p14="http://schemas.microsoft.com/office/powerpoint/2010/main" val="3730583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From The Irish Times: </a:t>
            </a:r>
          </a:p>
          <a:p>
            <a:endParaRPr lang="en-US" sz="800" b="1" dirty="0"/>
          </a:p>
          <a:p>
            <a:r>
              <a:rPr lang="en-US" sz="800" b="1" i="1" dirty="0"/>
              <a:t>Over 70% of students drop out of certain college courses</a:t>
            </a:r>
          </a:p>
          <a:p>
            <a:endParaRPr lang="en-US" sz="800" dirty="0"/>
          </a:p>
          <a:p>
            <a:r>
              <a:rPr lang="en-US" sz="800" dirty="0"/>
              <a:t>Non-progression in some computer courses of particular concern due to skills shortages</a:t>
            </a:r>
          </a:p>
          <a:p>
            <a:endParaRPr lang="en-US" sz="800" dirty="0"/>
          </a:p>
          <a:p>
            <a:r>
              <a:rPr lang="en-US" sz="800" dirty="0"/>
              <a:t>More than 70 per cent of students do not get beyond their first year of college in some higher education courses, new figures show.</a:t>
            </a:r>
          </a:p>
          <a:p>
            <a:endParaRPr lang="en-US" sz="800" dirty="0"/>
          </a:p>
          <a:p>
            <a:r>
              <a:rPr lang="en-US" sz="800" dirty="0"/>
              <a:t>The scale of these drop-out rates comes as some senior academics question whether many students who are unsuited to higher education are being shoehorned into college.</a:t>
            </a:r>
          </a:p>
          <a:p>
            <a:endParaRPr lang="en-US" sz="800" i="1" dirty="0"/>
          </a:p>
          <a:p>
            <a:r>
              <a:rPr lang="en-US" sz="800" i="1" dirty="0"/>
              <a:t>The Irish Times</a:t>
            </a:r>
            <a:r>
              <a:rPr lang="en-US" sz="800" dirty="0"/>
              <a:t> has obtained figures from third-level institutions which show individual progression rates for courses between 2015 and 2016.</a:t>
            </a:r>
          </a:p>
          <a:p>
            <a:endParaRPr lang="en-US" sz="800" dirty="0"/>
          </a:p>
          <a:p>
            <a:r>
              <a:rPr lang="en-US" sz="800" dirty="0"/>
              <a:t>Overall, about one in six, or just over 6,000, students did not progress to second year. Computer science, construction and business courses recorded some of the highest levels of non-progression.</a:t>
            </a:r>
          </a:p>
          <a:p>
            <a:endParaRPr lang="en-US" sz="800" dirty="0"/>
          </a:p>
          <a:p>
            <a:r>
              <a:rPr lang="en-US" sz="800" dirty="0"/>
              <a:t>In general, university courses have the lowest drop-out rates (between 10 and 12 per cent), while they are about twice that in institutes of technology.</a:t>
            </a:r>
          </a:p>
          <a:p>
            <a:endParaRPr lang="en-US" sz="800" dirty="0"/>
          </a:p>
          <a:p>
            <a:r>
              <a:rPr lang="en-US" sz="800" dirty="0"/>
              <a:t>The highest rates of non-progression are concentrated among higher certificate (level six) and ordinary degree (level seven) courses at institutes of technology, which typically require relatively low points in the Leaving Cert.</a:t>
            </a:r>
          </a:p>
          <a:p>
            <a:endParaRPr lang="en-US" sz="800" dirty="0"/>
          </a:p>
          <a:p>
            <a:r>
              <a:rPr lang="en-US" sz="800" dirty="0"/>
              <a:t>Many of these courses – such as software and computer games development – also have a </a:t>
            </a:r>
            <a:r>
              <a:rPr lang="en-US" sz="800" dirty="0" err="1"/>
              <a:t>maths</a:t>
            </a:r>
            <a:r>
              <a:rPr lang="en-US" sz="800" dirty="0"/>
              <a:t>-intensive curriculum.</a:t>
            </a:r>
          </a:p>
          <a:p>
            <a:endParaRPr lang="en-US" sz="800" dirty="0"/>
          </a:p>
          <a:p>
            <a:r>
              <a:rPr lang="en-US" sz="800" dirty="0"/>
              <a:t>Courses with non-progression rates of more than 70 per cent include computing with software development at IT Tralee; computing and games development at IT </a:t>
            </a:r>
            <a:r>
              <a:rPr lang="en-US" sz="800" dirty="0" err="1"/>
              <a:t>Sligo</a:t>
            </a:r>
            <a:r>
              <a:rPr lang="en-US" sz="800" dirty="0"/>
              <a:t>; industrial physics at DIT; and computer forensics and security at </a:t>
            </a:r>
            <a:r>
              <a:rPr lang="en-US" sz="800" dirty="0">
                <a:hlinkClick r:id="rId3"/>
              </a:rPr>
              <a:t>Waterford IT</a:t>
            </a:r>
            <a:r>
              <a:rPr lang="en-US" sz="800" dirty="0"/>
              <a:t>.</a:t>
            </a:r>
          </a:p>
          <a:p>
            <a:endParaRPr lang="en-US" sz="800" dirty="0"/>
          </a:p>
          <a:p>
            <a:r>
              <a:rPr lang="en-US" sz="800" dirty="0"/>
              <a:t>Non-progression rates in computer science courses are of particular concern to policy-makers, given a severe skills shortage in the information and computer technology (ICT) sector.</a:t>
            </a:r>
          </a:p>
          <a:p>
            <a:endParaRPr lang="en-US" sz="800" b="1" dirty="0"/>
          </a:p>
          <a:p>
            <a:r>
              <a:rPr lang="en-US" sz="800" b="1" i="1" dirty="0"/>
              <a:t>More chances for disadvantaged students</a:t>
            </a:r>
          </a:p>
          <a:p>
            <a:r>
              <a:rPr lang="en-US" sz="800" dirty="0"/>
              <a:t>Overall, drop-out rates in </a:t>
            </a:r>
            <a:r>
              <a:rPr lang="en-US" sz="800" dirty="0">
                <a:hlinkClick r:id="rId4"/>
              </a:rPr>
              <a:t>Ireland</a:t>
            </a:r>
            <a:r>
              <a:rPr lang="en-US" sz="800" dirty="0"/>
              <a:t> have remained relatively steady in recent years, despite the rapid expansion of the higher education system. Irish figures are broadly comparable to many other European countries.</a:t>
            </a:r>
          </a:p>
          <a:p>
            <a:endParaRPr lang="en-US" sz="800" dirty="0"/>
          </a:p>
          <a:p>
            <a:r>
              <a:rPr lang="en-US" sz="800" dirty="0"/>
              <a:t>Research indicates that students’ prior academic attainment is one of the strongest factors behind high drop-out rates. Others include choosing the wrong course, financial difficulties and health or medical issues.</a:t>
            </a:r>
          </a:p>
          <a:p>
            <a:endParaRPr lang="en-US" sz="800" dirty="0"/>
          </a:p>
          <a:p>
            <a:r>
              <a:rPr lang="en-US" sz="800" dirty="0"/>
              <a:t>Ireland has one of highest proportions of young people in </a:t>
            </a:r>
            <a:r>
              <a:rPr lang="en-US" sz="800" dirty="0">
                <a:hlinkClick r:id="rId5"/>
              </a:rPr>
              <a:t>Europe</a:t>
            </a:r>
            <a:r>
              <a:rPr lang="en-US" sz="800" dirty="0"/>
              <a:t> going into higher education, with almost 60 per cent of all school-leavers attending universities or institutes of technology.</a:t>
            </a:r>
          </a:p>
          <a:p>
            <a:endParaRPr lang="en-US" sz="1000" dirty="0"/>
          </a:p>
          <a:p>
            <a:r>
              <a:rPr lang="en-US" sz="800" dirty="0"/>
              <a:t>By contrast, there has been a dramatic fall in those doing apprenticeships or training.</a:t>
            </a:r>
          </a:p>
          <a:p>
            <a:endParaRPr lang="en-US" sz="800" dirty="0"/>
          </a:p>
          <a:p>
            <a:r>
              <a:rPr lang="en-US" sz="800" dirty="0"/>
              <a:t>Senior academics, at an </a:t>
            </a:r>
            <a:r>
              <a:rPr lang="en-US" sz="800" dirty="0" err="1">
                <a:hlinkClick r:id="rId6"/>
              </a:rPr>
              <a:t>Oireachtas</a:t>
            </a:r>
            <a:r>
              <a:rPr lang="en-US" sz="800" dirty="0"/>
              <a:t> committee last month, expressed concern that students who are totally unsuited to higher education are being shoehorned into universities by their parents due to a “snob value”.</a:t>
            </a:r>
          </a:p>
          <a:p>
            <a:endParaRPr lang="en-US" sz="800" dirty="0"/>
          </a:p>
          <a:p>
            <a:r>
              <a:rPr lang="en-US" sz="800" dirty="0"/>
              <a:t>However, </a:t>
            </a:r>
            <a:r>
              <a:rPr lang="en-US" sz="800" dirty="0" err="1"/>
              <a:t>Dr</a:t>
            </a:r>
            <a:r>
              <a:rPr lang="en-US" sz="800" dirty="0"/>
              <a:t> </a:t>
            </a:r>
            <a:r>
              <a:rPr lang="en-US" sz="800" dirty="0">
                <a:hlinkClick r:id="rId7"/>
              </a:rPr>
              <a:t>Jim Murray</a:t>
            </a:r>
            <a:r>
              <a:rPr lang="en-US" sz="800" dirty="0"/>
              <a:t>, director of academic affairs at the </a:t>
            </a:r>
            <a:r>
              <a:rPr lang="en-US" sz="800" dirty="0">
                <a:hlinkClick r:id="rId8"/>
              </a:rPr>
              <a:t>Technological Higher Education Association</a:t>
            </a:r>
            <a:r>
              <a:rPr lang="en-US" sz="800" dirty="0"/>
              <a:t> – the umbrella body for institutes of technology – rejects this. He said the growth in the number going to institutes of technology has played an important role in more disadvantaged students accessing higher education.</a:t>
            </a:r>
          </a:p>
          <a:p>
            <a:endParaRPr lang="en-US" sz="800" dirty="0"/>
          </a:p>
          <a:p>
            <a:r>
              <a:rPr lang="en-US" sz="800" dirty="0"/>
              <a:t>“I wouldn’t like to say to anyone that you shouldn’t go to higher education. In the institute of technology sector, less than 50 per cent of our intake is from the Leaving Cert class of that year.</a:t>
            </a:r>
          </a:p>
          <a:p>
            <a:endParaRPr lang="en-US" sz="800" dirty="0"/>
          </a:p>
          <a:p>
            <a:r>
              <a:rPr lang="en-US" sz="800" dirty="0"/>
              <a:t>“Many are mature students or come from further education or access routes [</a:t>
            </a:r>
            <a:r>
              <a:rPr lang="en-US" sz="800" dirty="0" err="1"/>
              <a:t>ie</a:t>
            </a:r>
            <a:r>
              <a:rPr lang="en-US" sz="800" dirty="0"/>
              <a:t> people with disabilities or from disadvantaged backgrounds].”</a:t>
            </a:r>
          </a:p>
          <a:p>
            <a:endParaRPr lang="en-IE" sz="800" dirty="0"/>
          </a:p>
          <a:p>
            <a:endParaRPr lang="en-IE" sz="800" dirty="0"/>
          </a:p>
        </p:txBody>
      </p:sp>
      <p:sp>
        <p:nvSpPr>
          <p:cNvPr id="4" name="Slide Number Placeholder 3"/>
          <p:cNvSpPr>
            <a:spLocks noGrp="1"/>
          </p:cNvSpPr>
          <p:nvPr>
            <p:ph type="sldNum" sz="quarter" idx="10"/>
          </p:nvPr>
        </p:nvSpPr>
        <p:spPr/>
        <p:txBody>
          <a:bodyPr/>
          <a:lstStyle/>
          <a:p>
            <a:fld id="{779A035B-5DEA-40A1-8D08-244C86C57E36}" type="slidenum">
              <a:rPr lang="en-IE" smtClean="0"/>
              <a:t>16</a:t>
            </a:fld>
            <a:endParaRPr lang="en-IE"/>
          </a:p>
        </p:txBody>
      </p:sp>
    </p:spTree>
    <p:extLst>
      <p:ext uri="{BB962C8B-B14F-4D97-AF65-F5344CB8AC3E}">
        <p14:creationId xmlns:p14="http://schemas.microsoft.com/office/powerpoint/2010/main" val="410252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dirty="0"/>
              <a:t>From: http://www.businessinsider.com/gun-deaths-in-florida-increased-with-stand-your-ground-2014-2?IR=T</a:t>
            </a:r>
          </a:p>
          <a:p>
            <a:endParaRPr lang="en-IE" sz="900" dirty="0"/>
          </a:p>
          <a:p>
            <a:r>
              <a:rPr lang="en-US" sz="900" dirty="0"/>
              <a:t>Gun deaths in Florida started out high in the 1990s (</a:t>
            </a:r>
            <a:r>
              <a:rPr lang="en-US" sz="900" dirty="0">
                <a:hlinkClick r:id="rId3"/>
              </a:rPr>
              <a:t>when crime was higher everywhere in America</a:t>
            </a:r>
            <a:r>
              <a:rPr lang="en-US" sz="900" dirty="0"/>
              <a:t>) and gradually declined throughout the decade and into the 2000s. Then, in 2005, when the stand your ground law was enacted, murders involving firearms spiked by more than 200 in two years. The stand your ground provision in Florida's self-defense law </a:t>
            </a:r>
            <a:r>
              <a:rPr lang="en-US" sz="900" dirty="0">
                <a:hlinkClick r:id="rId4"/>
              </a:rPr>
              <a:t>states</a:t>
            </a:r>
            <a:r>
              <a:rPr lang="en-US" sz="900" dirty="0"/>
              <a:t>:</a:t>
            </a:r>
          </a:p>
          <a:p>
            <a:endParaRPr lang="en-US" sz="900" dirty="0"/>
          </a:p>
          <a:p>
            <a:r>
              <a:rPr lang="en-US" sz="900" i="1" dirty="0"/>
              <a:t>A person who is not engaged in an unlawful activity and who is attacked in any other place where he or she has a right to be has no duty to retreat and has the right to stand his or her ground and meet force with force, including deadly force if he or she reasonably believes it is necessary to do so to prevent death or great bodily harm to himself or herself or another or to prevent the commission of a forcible felony. </a:t>
            </a:r>
            <a:br>
              <a:rPr lang="en-US" sz="900" i="1" dirty="0"/>
            </a:br>
            <a:br>
              <a:rPr lang="en-US" sz="900" dirty="0"/>
            </a:br>
            <a:r>
              <a:rPr lang="en-US" sz="900" dirty="0"/>
              <a:t>In other states without stand your ground provisions, people must usually attempt to flee before using deadly force. These states are known as "</a:t>
            </a:r>
            <a:r>
              <a:rPr lang="en-US" sz="900" dirty="0">
                <a:hlinkClick r:id="rId5"/>
              </a:rPr>
              <a:t>duty to retreat</a:t>
            </a:r>
            <a:r>
              <a:rPr lang="en-US" sz="900" dirty="0"/>
              <a:t>" states.</a:t>
            </a:r>
          </a:p>
          <a:p>
            <a:endParaRPr lang="en-US" sz="900" dirty="0"/>
          </a:p>
          <a:p>
            <a:r>
              <a:rPr lang="en-US" sz="900" dirty="0"/>
              <a:t>There's some disagreement about whether stand your ground laws lead to increased gun deaths. Some researchers point out that states with stand your ground laws tend to see an increase in homicides after the law is enacted, NPR </a:t>
            </a:r>
            <a:r>
              <a:rPr lang="en-US" sz="900" dirty="0">
                <a:hlinkClick r:id="rId6"/>
              </a:rPr>
              <a:t>reports</a:t>
            </a:r>
            <a:r>
              <a:rPr lang="en-US" sz="900" dirty="0"/>
              <a:t>. But </a:t>
            </a:r>
            <a:r>
              <a:rPr lang="en-US" sz="900" dirty="0">
                <a:hlinkClick r:id="rId7"/>
              </a:rPr>
              <a:t>McClatchy D.C. reports</a:t>
            </a:r>
            <a:r>
              <a:rPr lang="en-US" sz="900" dirty="0"/>
              <a:t> that the evidence is mixed, noting that not every state that has passed a "stand your ground" law has seen an uptick in homicides.</a:t>
            </a:r>
          </a:p>
          <a:p>
            <a:endParaRPr lang="en-US" sz="900" i="1" dirty="0"/>
          </a:p>
          <a:p>
            <a:r>
              <a:rPr lang="en-US" sz="900" i="1" dirty="0"/>
              <a:t>Note: BI reader </a:t>
            </a:r>
            <a:r>
              <a:rPr lang="en-US" sz="900" i="1" dirty="0">
                <a:hlinkClick r:id="rId8"/>
              </a:rPr>
              <a:t>P.A. </a:t>
            </a:r>
            <a:r>
              <a:rPr lang="en-US" sz="900" i="1" dirty="0" err="1">
                <a:hlinkClick r:id="rId8"/>
              </a:rPr>
              <a:t>Fedewa</a:t>
            </a:r>
            <a:r>
              <a:rPr lang="en-US" sz="900" i="1" dirty="0"/>
              <a:t> created an easier-to-read version of the above chart from Reuters. It more clearly shows that gun deaths increased between 2005 and 2007 by flipping the y-axis. We're adding it to this post with his permission. The original chart and graphic design was done by Reuters.</a:t>
            </a:r>
            <a:endParaRPr lang="en-US" sz="900" dirty="0"/>
          </a:p>
          <a:p>
            <a:endParaRPr lang="en-IE" sz="900" dirty="0"/>
          </a:p>
        </p:txBody>
      </p:sp>
      <p:sp>
        <p:nvSpPr>
          <p:cNvPr id="4" name="Slide Number Placeholder 3"/>
          <p:cNvSpPr>
            <a:spLocks noGrp="1"/>
          </p:cNvSpPr>
          <p:nvPr>
            <p:ph type="sldNum" sz="quarter" idx="10"/>
          </p:nvPr>
        </p:nvSpPr>
        <p:spPr/>
        <p:txBody>
          <a:bodyPr/>
          <a:lstStyle/>
          <a:p>
            <a:fld id="{779A035B-5DEA-40A1-8D08-244C86C57E36}" type="slidenum">
              <a:rPr lang="en-IE" smtClean="0"/>
              <a:t>17</a:t>
            </a:fld>
            <a:endParaRPr lang="en-IE"/>
          </a:p>
        </p:txBody>
      </p:sp>
    </p:spTree>
    <p:extLst>
      <p:ext uri="{BB962C8B-B14F-4D97-AF65-F5344CB8AC3E}">
        <p14:creationId xmlns:p14="http://schemas.microsoft.com/office/powerpoint/2010/main" val="857077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18</a:t>
            </a:fld>
            <a:endParaRPr lang="en-IE"/>
          </a:p>
        </p:txBody>
      </p:sp>
    </p:spTree>
    <p:extLst>
      <p:ext uri="{BB962C8B-B14F-4D97-AF65-F5344CB8AC3E}">
        <p14:creationId xmlns:p14="http://schemas.microsoft.com/office/powerpoint/2010/main" val="625154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Recreate Both Charts.</a:t>
            </a:r>
          </a:p>
          <a:p>
            <a:endParaRPr lang="en-IE" dirty="0"/>
          </a:p>
          <a:p>
            <a:r>
              <a:rPr lang="en-IE" dirty="0"/>
              <a:t>For second chart: </a:t>
            </a:r>
          </a:p>
          <a:p>
            <a:pPr marL="170850" indent="-170850">
              <a:buFont typeface="Arial" panose="020B0604020202020204" pitchFamily="34" charset="0"/>
              <a:buChar char="•"/>
            </a:pPr>
            <a:r>
              <a:rPr lang="en-IE" dirty="0"/>
              <a:t>Invert Y axis (Values in Revers Order)</a:t>
            </a:r>
          </a:p>
          <a:p>
            <a:pPr marL="170850" indent="-170850">
              <a:buFont typeface="Arial" panose="020B0604020202020204" pitchFamily="34" charset="0"/>
              <a:buChar char="•"/>
            </a:pPr>
            <a:r>
              <a:rPr lang="en-IE" dirty="0"/>
              <a:t>To</a:t>
            </a:r>
            <a:r>
              <a:rPr lang="en-IE" baseline="0" dirty="0"/>
              <a:t> move X axis from top to bottom set “Labels” -&gt; “Label Position” to “High”. </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19</a:t>
            </a:fld>
            <a:endParaRPr lang="en-IE"/>
          </a:p>
        </p:txBody>
      </p:sp>
    </p:spTree>
    <p:extLst>
      <p:ext uri="{BB962C8B-B14F-4D97-AF65-F5344CB8AC3E}">
        <p14:creationId xmlns:p14="http://schemas.microsoft.com/office/powerpoint/2010/main" val="307845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From Stephen</a:t>
            </a:r>
          </a:p>
        </p:txBody>
      </p:sp>
      <p:sp>
        <p:nvSpPr>
          <p:cNvPr id="4" name="Slide Number Placeholder 3"/>
          <p:cNvSpPr>
            <a:spLocks noGrp="1"/>
          </p:cNvSpPr>
          <p:nvPr>
            <p:ph type="sldNum" sz="quarter" idx="10"/>
          </p:nvPr>
        </p:nvSpPr>
        <p:spPr/>
        <p:txBody>
          <a:bodyPr/>
          <a:lstStyle/>
          <a:p>
            <a:fld id="{779A035B-5DEA-40A1-8D08-244C86C57E36}" type="slidenum">
              <a:rPr lang="en-IE" smtClean="0"/>
              <a:t>2</a:t>
            </a:fld>
            <a:endParaRPr lang="en-IE"/>
          </a:p>
        </p:txBody>
      </p:sp>
    </p:spTree>
    <p:extLst>
      <p:ext uri="{BB962C8B-B14F-4D97-AF65-F5344CB8AC3E}">
        <p14:creationId xmlns:p14="http://schemas.microsoft.com/office/powerpoint/2010/main" val="568328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20</a:t>
            </a:fld>
            <a:endParaRPr lang="en-IE"/>
          </a:p>
        </p:txBody>
      </p:sp>
    </p:spTree>
    <p:extLst>
      <p:ext uri="{BB962C8B-B14F-4D97-AF65-F5344CB8AC3E}">
        <p14:creationId xmlns:p14="http://schemas.microsoft.com/office/powerpoint/2010/main" val="2836690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Above from:</a:t>
            </a:r>
          </a:p>
          <a:p>
            <a:endParaRPr lang="en-IE" dirty="0"/>
          </a:p>
          <a:p>
            <a:pPr defTabSz="911200">
              <a:defRPr/>
            </a:pPr>
            <a:r>
              <a:rPr lang="en-US" b="1" i="1" dirty="0"/>
              <a:t>Consumable Analytics: Steps to Making Your Dashboards Delicious</a:t>
            </a:r>
          </a:p>
          <a:p>
            <a:r>
              <a:rPr lang="en-IE" dirty="0"/>
              <a:t>http://www.relationshipone.com/blog/consumable-analytics-steps-to-making-your-dashboards-delicious/</a:t>
            </a:r>
          </a:p>
        </p:txBody>
      </p:sp>
      <p:sp>
        <p:nvSpPr>
          <p:cNvPr id="4" name="Slide Number Placeholder 3"/>
          <p:cNvSpPr>
            <a:spLocks noGrp="1"/>
          </p:cNvSpPr>
          <p:nvPr>
            <p:ph type="sldNum" sz="quarter" idx="10"/>
          </p:nvPr>
        </p:nvSpPr>
        <p:spPr/>
        <p:txBody>
          <a:bodyPr/>
          <a:lstStyle/>
          <a:p>
            <a:fld id="{779A035B-5DEA-40A1-8D08-244C86C57E36}" type="slidenum">
              <a:rPr lang="en-IE" smtClean="0"/>
              <a:t>21</a:t>
            </a:fld>
            <a:endParaRPr lang="en-IE"/>
          </a:p>
        </p:txBody>
      </p:sp>
    </p:spTree>
    <p:extLst>
      <p:ext uri="{BB962C8B-B14F-4D97-AF65-F5344CB8AC3E}">
        <p14:creationId xmlns:p14="http://schemas.microsoft.com/office/powerpoint/2010/main" val="278717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22</a:t>
            </a:fld>
            <a:endParaRPr lang="en-IE"/>
          </a:p>
        </p:txBody>
      </p:sp>
    </p:spTree>
    <p:extLst>
      <p:ext uri="{BB962C8B-B14F-4D97-AF65-F5344CB8AC3E}">
        <p14:creationId xmlns:p14="http://schemas.microsoft.com/office/powerpoint/2010/main" val="432990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23</a:t>
            </a:fld>
            <a:endParaRPr lang="en-IE"/>
          </a:p>
        </p:txBody>
      </p:sp>
    </p:spTree>
    <p:extLst>
      <p:ext uri="{BB962C8B-B14F-4D97-AF65-F5344CB8AC3E}">
        <p14:creationId xmlns:p14="http://schemas.microsoft.com/office/powerpoint/2010/main" val="4090793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Graphic:</a:t>
            </a:r>
            <a:r>
              <a:rPr lang="en-IE" baseline="0" dirty="0"/>
              <a:t> Offers an elegant and appealing presentation that is in harmony with its subject.</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24</a:t>
            </a:fld>
            <a:endParaRPr lang="en-IE"/>
          </a:p>
        </p:txBody>
      </p:sp>
    </p:spTree>
    <p:extLst>
      <p:ext uri="{BB962C8B-B14F-4D97-AF65-F5344CB8AC3E}">
        <p14:creationId xmlns:p14="http://schemas.microsoft.com/office/powerpoint/2010/main" val="2296425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25</a:t>
            </a:fld>
            <a:endParaRPr lang="en-IE"/>
          </a:p>
        </p:txBody>
      </p:sp>
    </p:spTree>
    <p:extLst>
      <p:ext uri="{BB962C8B-B14F-4D97-AF65-F5344CB8AC3E}">
        <p14:creationId xmlns:p14="http://schemas.microsoft.com/office/powerpoint/2010/main" val="42337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26</a:t>
            </a:fld>
            <a:endParaRPr lang="en-IE"/>
          </a:p>
        </p:txBody>
      </p:sp>
    </p:spTree>
    <p:extLst>
      <p:ext uri="{BB962C8B-B14F-4D97-AF65-F5344CB8AC3E}">
        <p14:creationId xmlns:p14="http://schemas.microsoft.com/office/powerpoint/2010/main" val="1144203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27</a:t>
            </a:fld>
            <a:endParaRPr lang="en-IE"/>
          </a:p>
        </p:txBody>
      </p:sp>
    </p:spTree>
    <p:extLst>
      <p:ext uri="{BB962C8B-B14F-4D97-AF65-F5344CB8AC3E}">
        <p14:creationId xmlns:p14="http://schemas.microsoft.com/office/powerpoint/2010/main" val="3840741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Dali with his pet ocelot!</a:t>
            </a:r>
          </a:p>
        </p:txBody>
      </p:sp>
      <p:sp>
        <p:nvSpPr>
          <p:cNvPr id="4" name="Slide Number Placeholder 3"/>
          <p:cNvSpPr>
            <a:spLocks noGrp="1"/>
          </p:cNvSpPr>
          <p:nvPr>
            <p:ph type="sldNum" sz="quarter" idx="10"/>
          </p:nvPr>
        </p:nvSpPr>
        <p:spPr/>
        <p:txBody>
          <a:bodyPr/>
          <a:lstStyle/>
          <a:p>
            <a:fld id="{779A035B-5DEA-40A1-8D08-244C86C57E36}" type="slidenum">
              <a:rPr lang="en-IE" smtClean="0"/>
              <a:t>28</a:t>
            </a:fld>
            <a:endParaRPr lang="en-IE"/>
          </a:p>
        </p:txBody>
      </p:sp>
    </p:spTree>
    <p:extLst>
      <p:ext uri="{BB962C8B-B14F-4D97-AF65-F5344CB8AC3E}">
        <p14:creationId xmlns:p14="http://schemas.microsoft.com/office/powerpoint/2010/main" val="2949167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Kirk (2016) Part B: The Hidden Thinking (p61-142)</a:t>
            </a:r>
          </a:p>
        </p:txBody>
      </p:sp>
      <p:sp>
        <p:nvSpPr>
          <p:cNvPr id="4" name="Slide Number Placeholder 3"/>
          <p:cNvSpPr>
            <a:spLocks noGrp="1"/>
          </p:cNvSpPr>
          <p:nvPr>
            <p:ph type="sldNum" sz="quarter" idx="10"/>
          </p:nvPr>
        </p:nvSpPr>
        <p:spPr/>
        <p:txBody>
          <a:bodyPr/>
          <a:lstStyle/>
          <a:p>
            <a:fld id="{779A035B-5DEA-40A1-8D08-244C86C57E36}" type="slidenum">
              <a:rPr lang="en-IE" smtClean="0"/>
              <a:t>29</a:t>
            </a:fld>
            <a:endParaRPr lang="en-IE"/>
          </a:p>
        </p:txBody>
      </p:sp>
    </p:spTree>
    <p:extLst>
      <p:ext uri="{BB962C8B-B14F-4D97-AF65-F5344CB8AC3E}">
        <p14:creationId xmlns:p14="http://schemas.microsoft.com/office/powerpoint/2010/main" val="247016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word “representation” is deliberately positioned</a:t>
            </a:r>
            <a:r>
              <a:rPr lang="en-IE" baseline="0" dirty="0"/>
              <a:t> near the front of the definition because it is the quintessential activity of data visualization deign. </a:t>
            </a: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a:t>
            </a:fld>
            <a:endParaRPr lang="en-IE"/>
          </a:p>
        </p:txBody>
      </p:sp>
    </p:spTree>
    <p:extLst>
      <p:ext uri="{BB962C8B-B14F-4D97-AF65-F5344CB8AC3E}">
        <p14:creationId xmlns:p14="http://schemas.microsoft.com/office/powerpoint/2010/main" val="4282910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000" dirty="0"/>
              <a:t>Heuristic:</a:t>
            </a:r>
          </a:p>
          <a:p>
            <a:endParaRPr lang="en-IE" sz="1000" dirty="0"/>
          </a:p>
          <a:p>
            <a:r>
              <a:rPr lang="en-US" sz="1000" dirty="0"/>
              <a:t>A </a:t>
            </a:r>
            <a:r>
              <a:rPr lang="en-US" sz="1000" b="1" dirty="0"/>
              <a:t>heuristic technique</a:t>
            </a:r>
            <a:r>
              <a:rPr lang="en-US" sz="1000" dirty="0"/>
              <a:t>, often called simply a </a:t>
            </a:r>
            <a:r>
              <a:rPr lang="en-US" sz="1000" b="1" dirty="0"/>
              <a:t>heuristic</a:t>
            </a:r>
            <a:r>
              <a:rPr lang="en-US" sz="1000" dirty="0"/>
              <a:t>, is any approach to problem solving, learning, or discovery that employs a practical method not guaranteed to be optimal or perfect, but sufficient for the immediate goals. Where finding an optimal solution is impossible or impractical, heuristic methods can be used to speed up the process of finding a satisfactory solution. Heuristics can be mental shortcuts that ease the cognitive load of making a decision. Examples of this method include using a </a:t>
            </a:r>
            <a:r>
              <a:rPr lang="en-US" sz="1000" dirty="0">
                <a:hlinkClick r:id="rId3" tooltip="Rule of thumb"/>
              </a:rPr>
              <a:t>rule of thumb</a:t>
            </a:r>
            <a:r>
              <a:rPr lang="en-US" sz="1000" dirty="0"/>
              <a:t>, an </a:t>
            </a:r>
            <a:r>
              <a:rPr lang="en-US" sz="1000" dirty="0">
                <a:hlinkClick r:id="rId4" tooltip="Ansatz"/>
              </a:rPr>
              <a:t>educated guess</a:t>
            </a:r>
            <a:r>
              <a:rPr lang="en-US" sz="1000" dirty="0"/>
              <a:t>, an intuitive judgment, stereotyping, </a:t>
            </a:r>
            <a:r>
              <a:rPr lang="en-US" sz="1000" dirty="0">
                <a:hlinkClick r:id="rId5" tooltip="Profiling (computer programming)"/>
              </a:rPr>
              <a:t>profiling</a:t>
            </a:r>
            <a:r>
              <a:rPr lang="en-US" sz="1000" dirty="0"/>
              <a:t>, or </a:t>
            </a:r>
            <a:r>
              <a:rPr lang="en-US" sz="1000" dirty="0">
                <a:hlinkClick r:id="rId6" tooltip="Common sense"/>
              </a:rPr>
              <a:t>common sense</a:t>
            </a:r>
            <a:r>
              <a:rPr lang="en-US" sz="1000" dirty="0"/>
              <a:t>.</a:t>
            </a:r>
            <a:endParaRPr lang="en-IE" sz="1000" dirty="0"/>
          </a:p>
        </p:txBody>
      </p:sp>
      <p:sp>
        <p:nvSpPr>
          <p:cNvPr id="4" name="Slide Number Placeholder 3"/>
          <p:cNvSpPr>
            <a:spLocks noGrp="1"/>
          </p:cNvSpPr>
          <p:nvPr>
            <p:ph type="sldNum" sz="quarter" idx="10"/>
          </p:nvPr>
        </p:nvSpPr>
        <p:spPr/>
        <p:txBody>
          <a:bodyPr/>
          <a:lstStyle/>
          <a:p>
            <a:fld id="{779A035B-5DEA-40A1-8D08-244C86C57E36}" type="slidenum">
              <a:rPr lang="en-IE" smtClean="0"/>
              <a:t>30</a:t>
            </a:fld>
            <a:endParaRPr lang="en-IE"/>
          </a:p>
        </p:txBody>
      </p:sp>
    </p:spTree>
    <p:extLst>
      <p:ext uri="{BB962C8B-B14F-4D97-AF65-F5344CB8AC3E}">
        <p14:creationId xmlns:p14="http://schemas.microsoft.com/office/powerpoint/2010/main" val="630165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779A035B-5DEA-40A1-8D08-244C86C57E36}" type="slidenum">
              <a:rPr lang="en-IE" smtClean="0"/>
              <a:t>31</a:t>
            </a:fld>
            <a:endParaRPr lang="en-IE"/>
          </a:p>
        </p:txBody>
      </p:sp>
    </p:spTree>
    <p:extLst>
      <p:ext uri="{BB962C8B-B14F-4D97-AF65-F5344CB8AC3E}">
        <p14:creationId xmlns:p14="http://schemas.microsoft.com/office/powerpoint/2010/main" val="203655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779A035B-5DEA-40A1-8D08-244C86C57E36}" type="slidenum">
              <a:rPr lang="en-IE" smtClean="0"/>
              <a:t>32</a:t>
            </a:fld>
            <a:endParaRPr lang="en-IE"/>
          </a:p>
        </p:txBody>
      </p:sp>
    </p:spTree>
    <p:extLst>
      <p:ext uri="{BB962C8B-B14F-4D97-AF65-F5344CB8AC3E}">
        <p14:creationId xmlns:p14="http://schemas.microsoft.com/office/powerpoint/2010/main" val="4265990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33</a:t>
            </a:fld>
            <a:endParaRPr lang="en-IE"/>
          </a:p>
        </p:txBody>
      </p:sp>
    </p:spTree>
    <p:extLst>
      <p:ext uri="{BB962C8B-B14F-4D97-AF65-F5344CB8AC3E}">
        <p14:creationId xmlns:p14="http://schemas.microsoft.com/office/powerpoint/2010/main" val="289213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What does chart tell you?</a:t>
            </a:r>
          </a:p>
        </p:txBody>
      </p:sp>
      <p:sp>
        <p:nvSpPr>
          <p:cNvPr id="4" name="Slide Number Placeholder 3"/>
          <p:cNvSpPr>
            <a:spLocks noGrp="1"/>
          </p:cNvSpPr>
          <p:nvPr>
            <p:ph type="sldNum" sz="quarter" idx="10"/>
          </p:nvPr>
        </p:nvSpPr>
        <p:spPr/>
        <p:txBody>
          <a:bodyPr/>
          <a:lstStyle/>
          <a:p>
            <a:fld id="{779A035B-5DEA-40A1-8D08-244C86C57E36}" type="slidenum">
              <a:rPr lang="en-IE" smtClean="0"/>
              <a:t>4</a:t>
            </a:fld>
            <a:endParaRPr lang="en-IE"/>
          </a:p>
        </p:txBody>
      </p:sp>
    </p:spTree>
    <p:extLst>
      <p:ext uri="{BB962C8B-B14F-4D97-AF65-F5344CB8AC3E}">
        <p14:creationId xmlns:p14="http://schemas.microsoft.com/office/powerpoint/2010/main" val="4066316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779A035B-5DEA-40A1-8D08-244C86C57E36}" type="slidenum">
              <a:rPr lang="en-IE" smtClean="0"/>
              <a:t>5</a:t>
            </a:fld>
            <a:endParaRPr lang="en-IE"/>
          </a:p>
        </p:txBody>
      </p:sp>
    </p:spTree>
    <p:extLst>
      <p:ext uri="{BB962C8B-B14F-4D97-AF65-F5344CB8AC3E}">
        <p14:creationId xmlns:p14="http://schemas.microsoft.com/office/powerpoint/2010/main" val="569510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779A035B-5DEA-40A1-8D08-244C86C57E36}" type="slidenum">
              <a:rPr lang="en-IE" smtClean="0"/>
              <a:t>6</a:t>
            </a:fld>
            <a:endParaRPr lang="en-IE"/>
          </a:p>
        </p:txBody>
      </p:sp>
    </p:spTree>
    <p:extLst>
      <p:ext uri="{BB962C8B-B14F-4D97-AF65-F5344CB8AC3E}">
        <p14:creationId xmlns:p14="http://schemas.microsoft.com/office/powerpoint/2010/main" val="2332448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Same data on both charts!</a:t>
            </a:r>
          </a:p>
          <a:p>
            <a:endParaRPr lang="en-IE" dirty="0"/>
          </a:p>
          <a:p>
            <a:r>
              <a:rPr lang="en-IE" dirty="0"/>
              <a:t>On left – Lionel Messi data from slide 3.</a:t>
            </a:r>
          </a:p>
          <a:p>
            <a:endParaRPr lang="en-IE" dirty="0"/>
          </a:p>
          <a:p>
            <a:r>
              <a:rPr lang="en-IE" dirty="0"/>
              <a:t>On right – Winglets and </a:t>
            </a:r>
            <a:r>
              <a:rPr lang="en-IE" dirty="0" err="1"/>
              <a:t>Spungles</a:t>
            </a:r>
            <a:r>
              <a:rPr lang="en-IE" dirty="0"/>
              <a:t> (completely made up words)</a:t>
            </a:r>
          </a:p>
        </p:txBody>
      </p:sp>
      <p:sp>
        <p:nvSpPr>
          <p:cNvPr id="4" name="Slide Number Placeholder 3"/>
          <p:cNvSpPr>
            <a:spLocks noGrp="1"/>
          </p:cNvSpPr>
          <p:nvPr>
            <p:ph type="sldNum" sz="quarter" idx="10"/>
          </p:nvPr>
        </p:nvSpPr>
        <p:spPr/>
        <p:txBody>
          <a:bodyPr/>
          <a:lstStyle/>
          <a:p>
            <a:fld id="{779A035B-5DEA-40A1-8D08-244C86C57E36}" type="slidenum">
              <a:rPr lang="en-IE" smtClean="0"/>
              <a:t>7</a:t>
            </a:fld>
            <a:endParaRPr lang="en-IE"/>
          </a:p>
        </p:txBody>
      </p:sp>
    </p:spTree>
    <p:extLst>
      <p:ext uri="{BB962C8B-B14F-4D97-AF65-F5344CB8AC3E}">
        <p14:creationId xmlns:p14="http://schemas.microsoft.com/office/powerpoint/2010/main" val="286206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is a Waterfall Chart (drawn in Excel). File is</a:t>
            </a:r>
            <a:r>
              <a:rPr lang="en-IE" baseline="0" dirty="0"/>
              <a:t> available in Moodle.</a:t>
            </a:r>
            <a:endParaRPr lang="en-IE" dirty="0"/>
          </a:p>
          <a:p>
            <a:endParaRPr lang="en-IE" dirty="0"/>
          </a:p>
          <a:p>
            <a:r>
              <a:rPr lang="en-IE" dirty="0"/>
              <a:t>Gets students to discuss the chart</a:t>
            </a:r>
            <a:r>
              <a:rPr lang="en-IE" baseline="0" dirty="0"/>
              <a:t> in pairs – the question is:</a:t>
            </a:r>
            <a:r>
              <a:rPr lang="en-IE" b="1" baseline="0" dirty="0"/>
              <a:t> What do you </a:t>
            </a:r>
            <a:r>
              <a:rPr lang="en-IE" b="1" u="sng" baseline="0" dirty="0"/>
              <a:t>understand</a:t>
            </a:r>
            <a:r>
              <a:rPr lang="en-IE" b="1" baseline="0" dirty="0"/>
              <a:t> from this chart?</a:t>
            </a:r>
            <a:endParaRPr lang="en-IE" b="1" dirty="0"/>
          </a:p>
        </p:txBody>
      </p:sp>
      <p:sp>
        <p:nvSpPr>
          <p:cNvPr id="4" name="Slide Number Placeholder 3"/>
          <p:cNvSpPr>
            <a:spLocks noGrp="1"/>
          </p:cNvSpPr>
          <p:nvPr>
            <p:ph type="sldNum" sz="quarter" idx="10"/>
          </p:nvPr>
        </p:nvSpPr>
        <p:spPr/>
        <p:txBody>
          <a:bodyPr/>
          <a:lstStyle/>
          <a:p>
            <a:fld id="{779A035B-5DEA-40A1-8D08-244C86C57E36}" type="slidenum">
              <a:rPr lang="en-IE" smtClean="0"/>
              <a:t>8</a:t>
            </a:fld>
            <a:endParaRPr lang="en-IE"/>
          </a:p>
        </p:txBody>
      </p:sp>
    </p:spTree>
    <p:extLst>
      <p:ext uri="{BB962C8B-B14F-4D97-AF65-F5344CB8AC3E}">
        <p14:creationId xmlns:p14="http://schemas.microsoft.com/office/powerpoint/2010/main" val="82786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the late 1970s, Dieter Rams was becoming increasingly concerned by the state of the world around him – “</a:t>
            </a:r>
            <a:r>
              <a:rPr lang="en-US" i="1" dirty="0"/>
              <a:t>an impenetrable confusion of forms, </a:t>
            </a:r>
            <a:r>
              <a:rPr lang="en-US" i="1" dirty="0" err="1"/>
              <a:t>colours</a:t>
            </a:r>
            <a:r>
              <a:rPr lang="en-US" i="1" dirty="0"/>
              <a:t> and noises</a:t>
            </a:r>
            <a:r>
              <a:rPr lang="en-US" dirty="0"/>
              <a:t>.” Aware that he was a significant contributor to that world, he asked himself an important question: is my design good design?</a:t>
            </a:r>
          </a:p>
          <a:p>
            <a:endParaRPr lang="en-US" dirty="0"/>
          </a:p>
          <a:p>
            <a:r>
              <a:rPr lang="en-US" dirty="0"/>
              <a:t>As good design cannot be measured in a finite way he set about expressing the ten most important principles for what he considered was good design. (Sometimes they are referred as the ‘Ten commandments’.)</a:t>
            </a:r>
          </a:p>
        </p:txBody>
      </p:sp>
      <p:sp>
        <p:nvSpPr>
          <p:cNvPr id="4" name="Slide Number Placeholder 3"/>
          <p:cNvSpPr>
            <a:spLocks noGrp="1"/>
          </p:cNvSpPr>
          <p:nvPr>
            <p:ph type="sldNum" sz="quarter" idx="10"/>
          </p:nvPr>
        </p:nvSpPr>
        <p:spPr/>
        <p:txBody>
          <a:bodyPr/>
          <a:lstStyle/>
          <a:p>
            <a:fld id="{779A035B-5DEA-40A1-8D08-244C86C57E36}" type="slidenum">
              <a:rPr lang="en-IE" smtClean="0"/>
              <a:t>9</a:t>
            </a:fld>
            <a:endParaRPr lang="en-IE"/>
          </a:p>
        </p:txBody>
      </p:sp>
    </p:spTree>
    <p:extLst>
      <p:ext uri="{BB962C8B-B14F-4D97-AF65-F5344CB8AC3E}">
        <p14:creationId xmlns:p14="http://schemas.microsoft.com/office/powerpoint/2010/main" val="3188621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183345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005459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98216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3CF0F41B-DA27-4A73-B4FF-A1F6B66ABC96}" type="datetimeFigureOut">
              <a:rPr lang="en-IE" smtClean="0"/>
              <a:t>06/02/2018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99771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F0F41B-DA27-4A73-B4FF-A1F6B66ABC96}" type="datetimeFigureOut">
              <a:rPr lang="en-IE" smtClean="0"/>
              <a:t>06/02/2018</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135641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3CF0F41B-DA27-4A73-B4FF-A1F6B66ABC96}" type="datetimeFigureOut">
              <a:rPr lang="en-IE" smtClean="0"/>
              <a:t>06/02/2018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427348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3CF0F41B-DA27-4A73-B4FF-A1F6B66ABC96}" type="datetimeFigureOut">
              <a:rPr lang="en-IE" smtClean="0"/>
              <a:t>06/02/2018</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314900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3CF0F41B-DA27-4A73-B4FF-A1F6B66ABC96}" type="datetimeFigureOut">
              <a:rPr lang="en-IE" smtClean="0"/>
              <a:t>06/02/2018</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683366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F0F41B-DA27-4A73-B4FF-A1F6B66ABC96}" type="datetimeFigureOut">
              <a:rPr lang="en-IE" smtClean="0"/>
              <a:t>06/02/2018</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2434995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F0F41B-DA27-4A73-B4FF-A1F6B66ABC96}" type="datetimeFigureOut">
              <a:rPr lang="en-IE" smtClean="0"/>
              <a:t>06/02/2018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69797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F0F41B-DA27-4A73-B4FF-A1F6B66ABC96}" type="datetimeFigureOut">
              <a:rPr lang="en-IE" smtClean="0"/>
              <a:t>06/02/2018</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120649-7533-4FB4-8F3D-9EA25AA832BF}" type="slidenum">
              <a:rPr lang="en-IE" smtClean="0"/>
              <a:t>‹#›</a:t>
            </a:fld>
            <a:endParaRPr lang="en-IE"/>
          </a:p>
        </p:txBody>
      </p:sp>
    </p:spTree>
    <p:extLst>
      <p:ext uri="{BB962C8B-B14F-4D97-AF65-F5344CB8AC3E}">
        <p14:creationId xmlns:p14="http://schemas.microsoft.com/office/powerpoint/2010/main" val="315705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0F41B-DA27-4A73-B4FF-A1F6B66ABC96}" type="datetimeFigureOut">
              <a:rPr lang="en-IE" smtClean="0"/>
              <a:t>06/02/2018</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20649-7533-4FB4-8F3D-9EA25AA832BF}" type="slidenum">
              <a:rPr lang="en-IE" smtClean="0"/>
              <a:t>‹#›</a:t>
            </a:fld>
            <a:endParaRPr lang="en-IE"/>
          </a:p>
        </p:txBody>
      </p:sp>
    </p:spTree>
    <p:extLst>
      <p:ext uri="{BB962C8B-B14F-4D97-AF65-F5344CB8AC3E}">
        <p14:creationId xmlns:p14="http://schemas.microsoft.com/office/powerpoint/2010/main" val="1546209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commons.wikimedia.org/wiki/File:Disraeli.jp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commons.wikimedia.org/wiki/File:Andrew_Dilnot_2014.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www.dailymail.co.uk/news/article-2921610/End-home-ownership-dream-Just-1-10-25s-property-ladder-house-prices-soar.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visual.ons.gov.uk/uk-perspectives-2016-housing-and-home-ownership-in-the-uk"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www.businessinsider.com/gun-deaths-in-florida-increased-with-stand-your-ground-2014-2?IR=T"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www.indietips.com/finding-your-audience/" TargetMode="Externa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www.indietips.com/finding-your-audience/" TargetMode="Externa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www.wsj.com/articles/asia-loses-its-sweet-tooth-for-chocolate-1431281818"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commons.wikimedia.org/wiki/File:Salvador_Dali_NYWTS.jpg" TargetMode="Externa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0.png"/><Relationship Id="rId4" Type="http://schemas.microsoft.com/office/2014/relationships/chartEx" Target="../charts/chartEx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77000" y="371475"/>
            <a:ext cx="5715000" cy="4286250"/>
          </a:xfrm>
          <a:prstGeom prst="rect">
            <a:avLst/>
          </a:prstGeom>
        </p:spPr>
      </p:pic>
      <p:sp>
        <p:nvSpPr>
          <p:cNvPr id="2" name="Title 1"/>
          <p:cNvSpPr>
            <a:spLocks noGrp="1"/>
          </p:cNvSpPr>
          <p:nvPr>
            <p:ph type="ctrTitle"/>
          </p:nvPr>
        </p:nvSpPr>
        <p:spPr>
          <a:xfrm>
            <a:off x="-898566" y="2452399"/>
            <a:ext cx="9144000" cy="2387600"/>
          </a:xfrm>
        </p:spPr>
        <p:txBody>
          <a:bodyPr>
            <a:normAutofit fontScale="90000"/>
          </a:bodyPr>
          <a:lstStyle/>
          <a:p>
            <a:r>
              <a:rPr lang="en-IE" dirty="0"/>
              <a:t>Data Visualization</a:t>
            </a:r>
            <a:br>
              <a:rPr lang="en-IE" dirty="0"/>
            </a:br>
            <a:r>
              <a:rPr lang="en-IE" dirty="0"/>
              <a:t>Understanding Data </a:t>
            </a:r>
            <a:br>
              <a:rPr lang="en-IE" dirty="0"/>
            </a:br>
            <a:r>
              <a:rPr lang="en-IE" dirty="0"/>
              <a:t>&amp; Workflow</a:t>
            </a:r>
          </a:p>
        </p:txBody>
      </p:sp>
      <p:sp>
        <p:nvSpPr>
          <p:cNvPr id="7" name="Subtitle 2">
            <a:extLst>
              <a:ext uri="{FF2B5EF4-FFF2-40B4-BE49-F238E27FC236}">
                <a16:creationId xmlns:a16="http://schemas.microsoft.com/office/drawing/2014/main" id="{850CF60D-D0A0-4462-AAF6-629B1CA14CFE}"/>
              </a:ext>
            </a:extLst>
          </p:cNvPr>
          <p:cNvSpPr>
            <a:spLocks noGrp="1"/>
          </p:cNvSpPr>
          <p:nvPr>
            <p:ph type="subTitle" idx="1"/>
          </p:nvPr>
        </p:nvSpPr>
        <p:spPr>
          <a:xfrm>
            <a:off x="-898566" y="5120640"/>
            <a:ext cx="9144000" cy="1467196"/>
          </a:xfrm>
        </p:spPr>
        <p:txBody>
          <a:bodyPr/>
          <a:lstStyle/>
          <a:p>
            <a:r>
              <a:rPr lang="en-IE" dirty="0"/>
              <a:t>MSc in Data Analytics</a:t>
            </a:r>
            <a:br>
              <a:rPr lang="en-IE" dirty="0"/>
            </a:br>
            <a:r>
              <a:rPr lang="en-IE" dirty="0"/>
              <a:t>	</a:t>
            </a:r>
            <a:br>
              <a:rPr lang="en-IE" dirty="0"/>
            </a:br>
            <a:r>
              <a:rPr lang="en-IE"/>
              <a:t>Noel Cosgrave</a:t>
            </a:r>
            <a:endParaRPr lang="en-IE" dirty="0"/>
          </a:p>
        </p:txBody>
      </p:sp>
    </p:spTree>
    <p:extLst>
      <p:ext uri="{BB962C8B-B14F-4D97-AF65-F5344CB8AC3E}">
        <p14:creationId xmlns:p14="http://schemas.microsoft.com/office/powerpoint/2010/main" val="2114743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B9BA-2F08-4CB1-84C8-1856282F5ACF}"/>
              </a:ext>
            </a:extLst>
          </p:cNvPr>
          <p:cNvSpPr>
            <a:spLocks noGrp="1"/>
          </p:cNvSpPr>
          <p:nvPr>
            <p:ph type="title"/>
          </p:nvPr>
        </p:nvSpPr>
        <p:spPr/>
        <p:txBody>
          <a:bodyPr/>
          <a:lstStyle/>
          <a:p>
            <a:r>
              <a:rPr lang="en-GB" dirty="0"/>
              <a:t>Good Design – Don Norman (1988+)</a:t>
            </a:r>
            <a:endParaRPr lang="en-IE" dirty="0"/>
          </a:p>
        </p:txBody>
      </p:sp>
      <p:sp>
        <p:nvSpPr>
          <p:cNvPr id="3" name="Content Placeholder 2">
            <a:extLst>
              <a:ext uri="{FF2B5EF4-FFF2-40B4-BE49-F238E27FC236}">
                <a16:creationId xmlns:a16="http://schemas.microsoft.com/office/drawing/2014/main" id="{B302C4F7-C484-4E29-A9BA-BFC7AB9A590F}"/>
              </a:ext>
            </a:extLst>
          </p:cNvPr>
          <p:cNvSpPr>
            <a:spLocks noGrp="1"/>
          </p:cNvSpPr>
          <p:nvPr>
            <p:ph idx="1"/>
          </p:nvPr>
        </p:nvSpPr>
        <p:spPr>
          <a:xfrm>
            <a:off x="3557846" y="1825625"/>
            <a:ext cx="4804757" cy="4351338"/>
          </a:xfrm>
        </p:spPr>
        <p:txBody>
          <a:bodyPr/>
          <a:lstStyle/>
          <a:p>
            <a:r>
              <a:rPr lang="en-GB" dirty="0"/>
              <a:t>Solve the correct problem!</a:t>
            </a:r>
          </a:p>
          <a:p>
            <a:endParaRPr lang="en-GB" dirty="0"/>
          </a:p>
          <a:p>
            <a:r>
              <a:rPr lang="en-GB" dirty="0"/>
              <a:t>Human-centred design</a:t>
            </a:r>
          </a:p>
          <a:p>
            <a:pPr lvl="1">
              <a:buFont typeface="Wingdings" panose="05000000000000000000" pitchFamily="2" charset="2"/>
              <a:buChar char="ü"/>
            </a:pPr>
            <a:r>
              <a:rPr lang="en-GB" dirty="0"/>
              <a:t>Make observations on the intended target audience</a:t>
            </a:r>
          </a:p>
          <a:p>
            <a:pPr lvl="1">
              <a:buFont typeface="Wingdings" panose="05000000000000000000" pitchFamily="2" charset="2"/>
              <a:buChar char="ü"/>
            </a:pPr>
            <a:r>
              <a:rPr lang="en-GB" dirty="0"/>
              <a:t>Generate ideas</a:t>
            </a:r>
          </a:p>
          <a:p>
            <a:pPr lvl="1">
              <a:buFont typeface="Wingdings" panose="05000000000000000000" pitchFamily="2" charset="2"/>
              <a:buChar char="ü"/>
            </a:pPr>
            <a:r>
              <a:rPr lang="en-GB" dirty="0"/>
              <a:t>Produce prototypes</a:t>
            </a:r>
          </a:p>
          <a:p>
            <a:pPr lvl="1">
              <a:buFont typeface="Wingdings" panose="05000000000000000000" pitchFamily="2" charset="2"/>
              <a:buChar char="ü"/>
            </a:pPr>
            <a:r>
              <a:rPr lang="en-GB" dirty="0"/>
              <a:t>Test them</a:t>
            </a:r>
          </a:p>
          <a:p>
            <a:pPr lvl="1">
              <a:buFont typeface="Wingdings" panose="05000000000000000000" pitchFamily="2" charset="2"/>
              <a:buChar char="ü"/>
            </a:pPr>
            <a:r>
              <a:rPr lang="en-GB" dirty="0"/>
              <a:t>Iterate until satisfied</a:t>
            </a:r>
            <a:endParaRPr lang="en-IE" dirty="0"/>
          </a:p>
        </p:txBody>
      </p:sp>
      <p:sp>
        <p:nvSpPr>
          <p:cNvPr id="4" name="Rectangle 3">
            <a:extLst>
              <a:ext uri="{FF2B5EF4-FFF2-40B4-BE49-F238E27FC236}">
                <a16:creationId xmlns:a16="http://schemas.microsoft.com/office/drawing/2014/main" id="{C5884D84-E46A-48BB-8D8C-A192C2B3F28B}"/>
              </a:ext>
            </a:extLst>
          </p:cNvPr>
          <p:cNvSpPr/>
          <p:nvPr/>
        </p:nvSpPr>
        <p:spPr>
          <a:xfrm>
            <a:off x="9127374" y="5530632"/>
            <a:ext cx="2709949" cy="646331"/>
          </a:xfrm>
          <a:prstGeom prst="rect">
            <a:avLst/>
          </a:prstGeom>
        </p:spPr>
        <p:txBody>
          <a:bodyPr wrap="square">
            <a:spAutoFit/>
          </a:bodyPr>
          <a:lstStyle/>
          <a:p>
            <a:r>
              <a:rPr lang="en-IE" sz="1200" dirty="0">
                <a:solidFill>
                  <a:srgbClr val="222222"/>
                </a:solidFill>
                <a:latin typeface="Arial" panose="020B0604020202020204" pitchFamily="34" charset="0"/>
              </a:rPr>
              <a:t>Norman, D., 2013. </a:t>
            </a:r>
            <a:r>
              <a:rPr lang="en-IE" sz="1200" i="1" dirty="0">
                <a:solidFill>
                  <a:srgbClr val="222222"/>
                </a:solidFill>
                <a:latin typeface="Arial" panose="020B0604020202020204" pitchFamily="34" charset="0"/>
              </a:rPr>
              <a:t>The design of everyday things: Revised and expanded edition</a:t>
            </a:r>
            <a:r>
              <a:rPr lang="en-IE" sz="1200" dirty="0">
                <a:solidFill>
                  <a:srgbClr val="222222"/>
                </a:solidFill>
                <a:latin typeface="Arial" panose="020B0604020202020204" pitchFamily="34" charset="0"/>
              </a:rPr>
              <a:t>. Basic Books (AZ).</a:t>
            </a:r>
            <a:endParaRPr lang="en-IE" sz="1200" dirty="0"/>
          </a:p>
        </p:txBody>
      </p:sp>
      <p:pic>
        <p:nvPicPr>
          <p:cNvPr id="6" name="Picture 5">
            <a:extLst>
              <a:ext uri="{FF2B5EF4-FFF2-40B4-BE49-F238E27FC236}">
                <a16:creationId xmlns:a16="http://schemas.microsoft.com/office/drawing/2014/main" id="{5610C5E6-036E-4AD1-9FD7-730BA3E0288B}"/>
              </a:ext>
            </a:extLst>
          </p:cNvPr>
          <p:cNvPicPr>
            <a:picLocks noChangeAspect="1"/>
          </p:cNvPicPr>
          <p:nvPr/>
        </p:nvPicPr>
        <p:blipFill>
          <a:blip r:embed="rId3"/>
          <a:stretch>
            <a:fillRect/>
          </a:stretch>
        </p:blipFill>
        <p:spPr>
          <a:xfrm>
            <a:off x="9349132" y="2495054"/>
            <a:ext cx="2004668" cy="3012479"/>
          </a:xfrm>
          <a:prstGeom prst="rect">
            <a:avLst/>
          </a:prstGeom>
        </p:spPr>
      </p:pic>
      <p:pic>
        <p:nvPicPr>
          <p:cNvPr id="7" name="Picture 6">
            <a:extLst>
              <a:ext uri="{FF2B5EF4-FFF2-40B4-BE49-F238E27FC236}">
                <a16:creationId xmlns:a16="http://schemas.microsoft.com/office/drawing/2014/main" id="{EA78D51A-9282-4AA0-89E9-DA2ABDB29DEF}"/>
              </a:ext>
            </a:extLst>
          </p:cNvPr>
          <p:cNvPicPr>
            <a:picLocks noChangeAspect="1"/>
          </p:cNvPicPr>
          <p:nvPr/>
        </p:nvPicPr>
        <p:blipFill>
          <a:blip r:embed="rId4"/>
          <a:stretch>
            <a:fillRect/>
          </a:stretch>
        </p:blipFill>
        <p:spPr>
          <a:xfrm>
            <a:off x="344719" y="2877439"/>
            <a:ext cx="3096057" cy="3105583"/>
          </a:xfrm>
          <a:prstGeom prst="rect">
            <a:avLst/>
          </a:prstGeom>
        </p:spPr>
      </p:pic>
    </p:spTree>
    <p:extLst>
      <p:ext uri="{BB962C8B-B14F-4D97-AF65-F5344CB8AC3E}">
        <p14:creationId xmlns:p14="http://schemas.microsoft.com/office/powerpoint/2010/main" val="194030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68FA-891D-483C-9C6C-55719C88B4B6}"/>
              </a:ext>
            </a:extLst>
          </p:cNvPr>
          <p:cNvSpPr>
            <a:spLocks noGrp="1"/>
          </p:cNvSpPr>
          <p:nvPr>
            <p:ph type="title"/>
          </p:nvPr>
        </p:nvSpPr>
        <p:spPr/>
        <p:txBody>
          <a:bodyPr/>
          <a:lstStyle/>
          <a:p>
            <a:r>
              <a:rPr lang="en-GB" dirty="0"/>
              <a:t>Design Thinking</a:t>
            </a:r>
            <a:endParaRPr lang="en-IE" dirty="0"/>
          </a:p>
        </p:txBody>
      </p:sp>
      <p:sp>
        <p:nvSpPr>
          <p:cNvPr id="3" name="Content Placeholder 2">
            <a:extLst>
              <a:ext uri="{FF2B5EF4-FFF2-40B4-BE49-F238E27FC236}">
                <a16:creationId xmlns:a16="http://schemas.microsoft.com/office/drawing/2014/main" id="{3E909C3E-6DE5-4224-BF6F-0110BA061FA8}"/>
              </a:ext>
            </a:extLst>
          </p:cNvPr>
          <p:cNvSpPr>
            <a:spLocks noGrp="1"/>
          </p:cNvSpPr>
          <p:nvPr>
            <p:ph idx="1"/>
          </p:nvPr>
        </p:nvSpPr>
        <p:spPr>
          <a:xfrm>
            <a:off x="838200" y="1825625"/>
            <a:ext cx="3550920" cy="4351338"/>
          </a:xfrm>
        </p:spPr>
        <p:txBody>
          <a:bodyPr>
            <a:normAutofit fontScale="92500" lnSpcReduction="20000"/>
          </a:bodyPr>
          <a:lstStyle/>
          <a:p>
            <a:r>
              <a:rPr lang="en-IE" dirty="0"/>
              <a:t>Design thinking was coined in the 1990's by David Kelley and Tim Brown of IDEO, with Roger Martin, and encapsulated methods and ideas that have been brewing for years into a single unified concept.</a:t>
            </a:r>
          </a:p>
          <a:p>
            <a:r>
              <a:rPr lang="en-IE" dirty="0"/>
              <a:t>Design thinking is an </a:t>
            </a:r>
            <a:r>
              <a:rPr lang="en-IE" b="1" dirty="0"/>
              <a:t>ideology supported by an accompanying process</a:t>
            </a:r>
            <a:r>
              <a:rPr lang="en-IE" dirty="0"/>
              <a:t>.</a:t>
            </a:r>
          </a:p>
        </p:txBody>
      </p:sp>
      <p:sp>
        <p:nvSpPr>
          <p:cNvPr id="4" name="Rectangle 3">
            <a:extLst>
              <a:ext uri="{FF2B5EF4-FFF2-40B4-BE49-F238E27FC236}">
                <a16:creationId xmlns:a16="http://schemas.microsoft.com/office/drawing/2014/main" id="{7CF6BDBC-6F94-4C7B-8FBB-CB863BE539E0}"/>
              </a:ext>
            </a:extLst>
          </p:cNvPr>
          <p:cNvSpPr/>
          <p:nvPr/>
        </p:nvSpPr>
        <p:spPr>
          <a:xfrm>
            <a:off x="838200" y="6311900"/>
            <a:ext cx="5094408" cy="369332"/>
          </a:xfrm>
          <a:prstGeom prst="rect">
            <a:avLst/>
          </a:prstGeom>
        </p:spPr>
        <p:txBody>
          <a:bodyPr wrap="none">
            <a:spAutoFit/>
          </a:bodyPr>
          <a:lstStyle/>
          <a:p>
            <a:r>
              <a:rPr lang="en-IE" dirty="0"/>
              <a:t>https://www.nngroup.com/articles/design-thinking/</a:t>
            </a:r>
          </a:p>
        </p:txBody>
      </p:sp>
      <p:pic>
        <p:nvPicPr>
          <p:cNvPr id="6" name="Picture 5">
            <a:extLst>
              <a:ext uri="{FF2B5EF4-FFF2-40B4-BE49-F238E27FC236}">
                <a16:creationId xmlns:a16="http://schemas.microsoft.com/office/drawing/2014/main" id="{DB056503-35C0-41C1-BD59-22D636FBEC15}"/>
              </a:ext>
            </a:extLst>
          </p:cNvPr>
          <p:cNvPicPr>
            <a:picLocks noChangeAspect="1"/>
          </p:cNvPicPr>
          <p:nvPr/>
        </p:nvPicPr>
        <p:blipFill>
          <a:blip r:embed="rId3"/>
          <a:stretch>
            <a:fillRect/>
          </a:stretch>
        </p:blipFill>
        <p:spPr>
          <a:xfrm>
            <a:off x="4507167" y="317457"/>
            <a:ext cx="4154695" cy="4201782"/>
          </a:xfrm>
          <a:prstGeom prst="rect">
            <a:avLst/>
          </a:prstGeom>
        </p:spPr>
      </p:pic>
      <p:pic>
        <p:nvPicPr>
          <p:cNvPr id="7" name="Picture 6">
            <a:extLst>
              <a:ext uri="{FF2B5EF4-FFF2-40B4-BE49-F238E27FC236}">
                <a16:creationId xmlns:a16="http://schemas.microsoft.com/office/drawing/2014/main" id="{4EFDD4E8-A52A-4474-B209-8D40F16A435C}"/>
              </a:ext>
            </a:extLst>
          </p:cNvPr>
          <p:cNvPicPr>
            <a:picLocks noChangeAspect="1"/>
          </p:cNvPicPr>
          <p:nvPr/>
        </p:nvPicPr>
        <p:blipFill>
          <a:blip r:embed="rId4"/>
          <a:stretch>
            <a:fillRect/>
          </a:stretch>
        </p:blipFill>
        <p:spPr>
          <a:xfrm>
            <a:off x="7232074" y="3682670"/>
            <a:ext cx="4743796" cy="2494293"/>
          </a:xfrm>
          <a:prstGeom prst="rect">
            <a:avLst/>
          </a:prstGeom>
        </p:spPr>
      </p:pic>
      <p:sp>
        <p:nvSpPr>
          <p:cNvPr id="8" name="TextBox 7">
            <a:extLst>
              <a:ext uri="{FF2B5EF4-FFF2-40B4-BE49-F238E27FC236}">
                <a16:creationId xmlns:a16="http://schemas.microsoft.com/office/drawing/2014/main" id="{56ACE0CE-BFED-48AB-AE88-46C6720484CE}"/>
              </a:ext>
            </a:extLst>
          </p:cNvPr>
          <p:cNvSpPr txBox="1"/>
          <p:nvPr/>
        </p:nvSpPr>
        <p:spPr>
          <a:xfrm>
            <a:off x="9121835" y="2394065"/>
            <a:ext cx="1749828" cy="923330"/>
          </a:xfrm>
          <a:prstGeom prst="rect">
            <a:avLst/>
          </a:prstGeom>
          <a:noFill/>
        </p:spPr>
        <p:txBody>
          <a:bodyPr wrap="square" rtlCol="0">
            <a:spAutoFit/>
          </a:bodyPr>
          <a:lstStyle/>
          <a:p>
            <a:r>
              <a:rPr lang="en-GB" b="1" dirty="0"/>
              <a:t>Works very well for visualisation projects!</a:t>
            </a:r>
            <a:endParaRPr lang="en-IE" b="1" dirty="0"/>
          </a:p>
        </p:txBody>
      </p:sp>
      <p:sp>
        <p:nvSpPr>
          <p:cNvPr id="10" name="Rectangle 9">
            <a:extLst>
              <a:ext uri="{FF2B5EF4-FFF2-40B4-BE49-F238E27FC236}">
                <a16:creationId xmlns:a16="http://schemas.microsoft.com/office/drawing/2014/main" id="{6849BD02-1D1E-4AA4-9994-6B205A436FA7}"/>
              </a:ext>
            </a:extLst>
          </p:cNvPr>
          <p:cNvSpPr/>
          <p:nvPr/>
        </p:nvSpPr>
        <p:spPr>
          <a:xfrm>
            <a:off x="7107550" y="6311900"/>
            <a:ext cx="4868320" cy="369332"/>
          </a:xfrm>
          <a:prstGeom prst="rect">
            <a:avLst/>
          </a:prstGeom>
        </p:spPr>
        <p:txBody>
          <a:bodyPr wrap="none">
            <a:spAutoFit/>
          </a:bodyPr>
          <a:lstStyle/>
          <a:p>
            <a:r>
              <a:rPr lang="en-IE" dirty="0"/>
              <a:t>https://www.youtube.com/watch?v=sN_g8FnziLw</a:t>
            </a:r>
          </a:p>
        </p:txBody>
      </p:sp>
      <p:sp>
        <p:nvSpPr>
          <p:cNvPr id="11" name="TextBox 10">
            <a:extLst>
              <a:ext uri="{FF2B5EF4-FFF2-40B4-BE49-F238E27FC236}">
                <a16:creationId xmlns:a16="http://schemas.microsoft.com/office/drawing/2014/main" id="{8F4321DF-A20C-4B4D-9C53-179D483DCC07}"/>
              </a:ext>
            </a:extLst>
          </p:cNvPr>
          <p:cNvSpPr txBox="1"/>
          <p:nvPr/>
        </p:nvSpPr>
        <p:spPr>
          <a:xfrm>
            <a:off x="5685908" y="4701769"/>
            <a:ext cx="1546166" cy="646331"/>
          </a:xfrm>
          <a:prstGeom prst="rect">
            <a:avLst/>
          </a:prstGeom>
          <a:noFill/>
        </p:spPr>
        <p:txBody>
          <a:bodyPr wrap="square" rtlCol="0">
            <a:spAutoFit/>
          </a:bodyPr>
          <a:lstStyle/>
          <a:p>
            <a:r>
              <a:rPr lang="en-GB" b="1" dirty="0"/>
              <a:t>The process is not linear!</a:t>
            </a:r>
            <a:endParaRPr lang="en-IE" b="1" dirty="0"/>
          </a:p>
        </p:txBody>
      </p:sp>
    </p:spTree>
    <p:extLst>
      <p:ext uri="{BB962C8B-B14F-4D97-AF65-F5344CB8AC3E}">
        <p14:creationId xmlns:p14="http://schemas.microsoft.com/office/powerpoint/2010/main" val="1148732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Good Design (Andy Kirk, 2016)</a:t>
            </a:r>
          </a:p>
        </p:txBody>
      </p:sp>
      <p:sp>
        <p:nvSpPr>
          <p:cNvPr id="3" name="Content Placeholder 2"/>
          <p:cNvSpPr>
            <a:spLocks noGrp="1"/>
          </p:cNvSpPr>
          <p:nvPr>
            <p:ph idx="1"/>
          </p:nvPr>
        </p:nvSpPr>
        <p:spPr>
          <a:xfrm>
            <a:off x="838200" y="1825625"/>
            <a:ext cx="8047892" cy="4351338"/>
          </a:xfrm>
        </p:spPr>
        <p:txBody>
          <a:bodyPr>
            <a:normAutofit/>
          </a:bodyPr>
          <a:lstStyle/>
          <a:p>
            <a:r>
              <a:rPr lang="en-US" sz="4000" dirty="0"/>
              <a:t>The Three Principles of Good Visualization Design</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4" name="Rounded Rectangle 3"/>
          <p:cNvSpPr/>
          <p:nvPr/>
        </p:nvSpPr>
        <p:spPr>
          <a:xfrm>
            <a:off x="1371600" y="3832698"/>
            <a:ext cx="2568102" cy="141051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1</a:t>
            </a:r>
          </a:p>
          <a:p>
            <a:pPr algn="ctr"/>
            <a:endParaRPr lang="en-IE" dirty="0"/>
          </a:p>
          <a:p>
            <a:pPr algn="ctr"/>
            <a:r>
              <a:rPr lang="en-IE" dirty="0"/>
              <a:t>Good data visualization is </a:t>
            </a:r>
            <a:r>
              <a:rPr lang="en-IE" b="1" dirty="0"/>
              <a:t>TRUSTWORTHY</a:t>
            </a:r>
            <a:endParaRPr lang="en-IE" dirty="0"/>
          </a:p>
        </p:txBody>
      </p:sp>
      <p:sp>
        <p:nvSpPr>
          <p:cNvPr id="6" name="Rounded Rectangle 5"/>
          <p:cNvSpPr/>
          <p:nvPr/>
        </p:nvSpPr>
        <p:spPr>
          <a:xfrm>
            <a:off x="4763310" y="3832698"/>
            <a:ext cx="2568102" cy="141051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2</a:t>
            </a:r>
          </a:p>
          <a:p>
            <a:pPr algn="ctr"/>
            <a:endParaRPr lang="en-IE" dirty="0"/>
          </a:p>
          <a:p>
            <a:pPr algn="ctr"/>
            <a:r>
              <a:rPr lang="en-IE" dirty="0"/>
              <a:t>Good data visualization is </a:t>
            </a:r>
            <a:r>
              <a:rPr lang="en-IE" b="1" dirty="0"/>
              <a:t>ACCESSIBLE</a:t>
            </a:r>
            <a:endParaRPr lang="en-IE" dirty="0"/>
          </a:p>
        </p:txBody>
      </p:sp>
      <p:sp>
        <p:nvSpPr>
          <p:cNvPr id="7" name="Rounded Rectangle 6"/>
          <p:cNvSpPr/>
          <p:nvPr/>
        </p:nvSpPr>
        <p:spPr>
          <a:xfrm>
            <a:off x="8188943" y="3832698"/>
            <a:ext cx="2568102" cy="141051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3</a:t>
            </a:r>
          </a:p>
          <a:p>
            <a:pPr algn="ctr"/>
            <a:endParaRPr lang="en-IE" dirty="0"/>
          </a:p>
          <a:p>
            <a:pPr algn="ctr"/>
            <a:r>
              <a:rPr lang="en-IE" dirty="0"/>
              <a:t>Good data visualization is </a:t>
            </a:r>
            <a:r>
              <a:rPr lang="en-IE" b="1" dirty="0"/>
              <a:t>ELEGANT</a:t>
            </a:r>
            <a:endParaRPr lang="en-IE" dirty="0"/>
          </a:p>
        </p:txBody>
      </p:sp>
    </p:spTree>
    <p:extLst>
      <p:ext uri="{BB962C8B-B14F-4D97-AF65-F5344CB8AC3E}">
        <p14:creationId xmlns:p14="http://schemas.microsoft.com/office/powerpoint/2010/main" val="159237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Will it Make the Boat go Faster?</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5122" name="Picture 2" descr="http://www.willitmaketheboatgofaster.com/wp-content/themes/wimtbgf/images/the_book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093" y="2684835"/>
            <a:ext cx="3511675" cy="30155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GB Men’s Eight Win Olympic Gold in Sydne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25" y="2757132"/>
            <a:ext cx="5338864" cy="34880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38200" y="2003095"/>
            <a:ext cx="4658711" cy="646331"/>
          </a:xfrm>
          <a:prstGeom prst="rect">
            <a:avLst/>
          </a:prstGeom>
        </p:spPr>
        <p:txBody>
          <a:bodyPr wrap="none">
            <a:spAutoFit/>
          </a:bodyPr>
          <a:lstStyle/>
          <a:p>
            <a:pPr marL="285750" indent="-285750">
              <a:buFont typeface="Arial" panose="020B0604020202020204" pitchFamily="34" charset="0"/>
              <a:buChar char="•"/>
            </a:pPr>
            <a:r>
              <a:rPr lang="en-US" sz="3600" dirty="0"/>
              <a:t>Focus on performance</a:t>
            </a:r>
            <a:endParaRPr lang="en-IE" sz="3600" dirty="0"/>
          </a:p>
        </p:txBody>
      </p:sp>
      <p:sp>
        <p:nvSpPr>
          <p:cNvPr id="7" name="TextBox 6"/>
          <p:cNvSpPr txBox="1"/>
          <p:nvPr/>
        </p:nvSpPr>
        <p:spPr>
          <a:xfrm>
            <a:off x="467737" y="6245191"/>
            <a:ext cx="6449439" cy="369332"/>
          </a:xfrm>
          <a:prstGeom prst="rect">
            <a:avLst/>
          </a:prstGeom>
          <a:noFill/>
        </p:spPr>
        <p:txBody>
          <a:bodyPr wrap="square" rtlCol="0">
            <a:spAutoFit/>
          </a:bodyPr>
          <a:lstStyle/>
          <a:p>
            <a:r>
              <a:rPr lang="en-IE" dirty="0"/>
              <a:t>Great Britain Men’s Eight Rowing Team (Sydney Olympics, 2012)</a:t>
            </a:r>
          </a:p>
        </p:txBody>
      </p:sp>
      <p:sp>
        <p:nvSpPr>
          <p:cNvPr id="8" name="TextBox 7"/>
          <p:cNvSpPr txBox="1"/>
          <p:nvPr/>
        </p:nvSpPr>
        <p:spPr>
          <a:xfrm>
            <a:off x="8599250" y="6448337"/>
            <a:ext cx="3949430" cy="246221"/>
          </a:xfrm>
          <a:prstGeom prst="rect">
            <a:avLst/>
          </a:prstGeom>
          <a:noFill/>
        </p:spPr>
        <p:txBody>
          <a:bodyPr wrap="square" rtlCol="0">
            <a:spAutoFit/>
          </a:bodyPr>
          <a:lstStyle/>
          <a:p>
            <a:r>
              <a:rPr lang="en-IE" sz="1000" dirty="0"/>
              <a:t>Images sourced: http://www.willitmaketheboatgofaster.com</a:t>
            </a:r>
          </a:p>
        </p:txBody>
      </p:sp>
    </p:spTree>
    <p:extLst>
      <p:ext uri="{BB962C8B-B14F-4D97-AF65-F5344CB8AC3E}">
        <p14:creationId xmlns:p14="http://schemas.microsoft.com/office/powerpoint/2010/main" val="3060075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Trust: “</a:t>
            </a:r>
            <a:r>
              <a:rPr lang="en-IE" i="1" dirty="0"/>
              <a:t>Good design is honest</a:t>
            </a:r>
            <a:r>
              <a:rPr lang="en-IE" dirty="0"/>
              <a:t>” (Rams)</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6" name="Rectangle 5"/>
          <p:cNvSpPr/>
          <p:nvPr/>
        </p:nvSpPr>
        <p:spPr>
          <a:xfrm>
            <a:off x="682557" y="3573596"/>
            <a:ext cx="5183222" cy="1477328"/>
          </a:xfrm>
          <a:prstGeom prst="rect">
            <a:avLst/>
          </a:prstGeom>
        </p:spPr>
        <p:txBody>
          <a:bodyPr wrap="square">
            <a:spAutoFit/>
          </a:bodyPr>
          <a:lstStyle/>
          <a:p>
            <a:r>
              <a:rPr lang="en-US" i="1" dirty="0">
                <a:solidFill>
                  <a:srgbClr val="333333"/>
                </a:solidFill>
                <a:latin typeface="Arial Regular"/>
              </a:rPr>
              <a:t>Every number we publish is wrong, </a:t>
            </a:r>
            <a:br>
              <a:rPr lang="en-US" i="1" dirty="0">
                <a:solidFill>
                  <a:srgbClr val="333333"/>
                </a:solidFill>
                <a:latin typeface="Arial Regular"/>
              </a:rPr>
            </a:br>
            <a:r>
              <a:rPr lang="en-US" i="1" dirty="0">
                <a:solidFill>
                  <a:srgbClr val="333333"/>
                </a:solidFill>
                <a:latin typeface="Arial Regular"/>
              </a:rPr>
              <a:t>but it is the best number there is</a:t>
            </a:r>
            <a:r>
              <a:rPr lang="en-US" dirty="0">
                <a:solidFill>
                  <a:srgbClr val="333333"/>
                </a:solidFill>
                <a:latin typeface="Arial Regular"/>
              </a:rPr>
              <a:t>.</a:t>
            </a:r>
          </a:p>
          <a:p>
            <a:endParaRPr lang="en-US" dirty="0">
              <a:solidFill>
                <a:srgbClr val="333333"/>
              </a:solidFill>
              <a:latin typeface="Arial Regular"/>
            </a:endParaRPr>
          </a:p>
          <a:p>
            <a:pPr algn="r"/>
            <a:r>
              <a:rPr lang="en-US" dirty="0">
                <a:solidFill>
                  <a:srgbClr val="333333"/>
                </a:solidFill>
                <a:latin typeface="Arial Regular"/>
              </a:rPr>
              <a:t>Andrew </a:t>
            </a:r>
            <a:r>
              <a:rPr lang="en-US" dirty="0" err="1">
                <a:solidFill>
                  <a:srgbClr val="333333"/>
                </a:solidFill>
                <a:latin typeface="Arial Regular"/>
              </a:rPr>
              <a:t>Dilnot</a:t>
            </a:r>
            <a:r>
              <a:rPr lang="en-US" dirty="0">
                <a:solidFill>
                  <a:srgbClr val="333333"/>
                </a:solidFill>
                <a:latin typeface="Arial Regular"/>
              </a:rPr>
              <a:t> </a:t>
            </a:r>
            <a:br>
              <a:rPr lang="en-US" dirty="0">
                <a:solidFill>
                  <a:srgbClr val="333333"/>
                </a:solidFill>
                <a:latin typeface="Arial Regular"/>
              </a:rPr>
            </a:br>
            <a:r>
              <a:rPr lang="en-US" dirty="0">
                <a:solidFill>
                  <a:srgbClr val="333333"/>
                </a:solidFill>
                <a:latin typeface="Arial Regular"/>
              </a:rPr>
              <a:t>(UK Statistics Authority)</a:t>
            </a:r>
            <a:endParaRPr lang="en-IE" dirty="0"/>
          </a:p>
        </p:txBody>
      </p:sp>
      <p:sp>
        <p:nvSpPr>
          <p:cNvPr id="8" name="Rectangle 7"/>
          <p:cNvSpPr/>
          <p:nvPr/>
        </p:nvSpPr>
        <p:spPr>
          <a:xfrm>
            <a:off x="7205055" y="3582690"/>
            <a:ext cx="4573731" cy="1200329"/>
          </a:xfrm>
          <a:prstGeom prst="rect">
            <a:avLst/>
          </a:prstGeom>
        </p:spPr>
        <p:txBody>
          <a:bodyPr wrap="square">
            <a:spAutoFit/>
          </a:bodyPr>
          <a:lstStyle/>
          <a:p>
            <a:r>
              <a:rPr lang="en-US" i="1" dirty="0">
                <a:solidFill>
                  <a:srgbClr val="333333"/>
                </a:solidFill>
                <a:latin typeface="Arial Regular"/>
              </a:rPr>
              <a:t>There are three kinds of lies: </a:t>
            </a:r>
            <a:br>
              <a:rPr lang="en-US" i="1" dirty="0">
                <a:solidFill>
                  <a:srgbClr val="333333"/>
                </a:solidFill>
                <a:latin typeface="Arial Regular"/>
              </a:rPr>
            </a:br>
            <a:r>
              <a:rPr lang="en-US" i="1" dirty="0">
                <a:solidFill>
                  <a:srgbClr val="333333"/>
                </a:solidFill>
                <a:latin typeface="Arial Regular"/>
              </a:rPr>
              <a:t>lies, damned lies, and statistics.</a:t>
            </a:r>
          </a:p>
          <a:p>
            <a:endParaRPr lang="en-US" i="1" dirty="0">
              <a:solidFill>
                <a:srgbClr val="333333"/>
              </a:solidFill>
              <a:latin typeface="Arial Regular"/>
            </a:endParaRPr>
          </a:p>
          <a:p>
            <a:pPr algn="r"/>
            <a:r>
              <a:rPr lang="en-US" dirty="0">
                <a:solidFill>
                  <a:srgbClr val="333333"/>
                </a:solidFill>
                <a:latin typeface="Arial Regular"/>
              </a:rPr>
              <a:t>Benjamin Disraeli</a:t>
            </a:r>
            <a:endParaRPr lang="en-IE" dirty="0">
              <a:solidFill>
                <a:srgbClr val="333333"/>
              </a:solidFill>
              <a:latin typeface="Arial Regular"/>
            </a:endParaRPr>
          </a:p>
        </p:txBody>
      </p:sp>
      <p:sp>
        <p:nvSpPr>
          <p:cNvPr id="9" name="TextBox 8"/>
          <p:cNvSpPr txBox="1"/>
          <p:nvPr/>
        </p:nvSpPr>
        <p:spPr>
          <a:xfrm>
            <a:off x="1001028" y="6524877"/>
            <a:ext cx="2097122" cy="215444"/>
          </a:xfrm>
          <a:prstGeom prst="rect">
            <a:avLst/>
          </a:prstGeom>
          <a:noFill/>
        </p:spPr>
        <p:txBody>
          <a:bodyPr wrap="square" rtlCol="0">
            <a:spAutoFit/>
          </a:bodyPr>
          <a:lstStyle/>
          <a:p>
            <a:pPr algn="ctr"/>
            <a:r>
              <a:rPr lang="en-IE" sz="800" dirty="0"/>
              <a:t>Image source: </a:t>
            </a:r>
            <a:r>
              <a:rPr lang="en-IE" sz="800" dirty="0">
                <a:hlinkClick r:id="rId4"/>
              </a:rPr>
              <a:t>Wikimedia Commons</a:t>
            </a:r>
            <a:r>
              <a:rPr lang="en-IE" sz="800" dirty="0"/>
              <a:t>.</a:t>
            </a:r>
          </a:p>
        </p:txBody>
      </p:sp>
      <p:pic>
        <p:nvPicPr>
          <p:cNvPr id="10" name="Picture 9"/>
          <p:cNvPicPr>
            <a:picLocks noChangeAspect="1"/>
          </p:cNvPicPr>
          <p:nvPr/>
        </p:nvPicPr>
        <p:blipFill>
          <a:blip r:embed="rId5"/>
          <a:stretch>
            <a:fillRect/>
          </a:stretch>
        </p:blipFill>
        <p:spPr>
          <a:xfrm>
            <a:off x="1120301" y="4362747"/>
            <a:ext cx="1790484" cy="2098182"/>
          </a:xfrm>
          <a:prstGeom prst="rect">
            <a:avLst/>
          </a:prstGeom>
        </p:spPr>
      </p:pic>
      <p:pic>
        <p:nvPicPr>
          <p:cNvPr id="11" name="Picture 10"/>
          <p:cNvPicPr>
            <a:picLocks noChangeAspect="1"/>
          </p:cNvPicPr>
          <p:nvPr/>
        </p:nvPicPr>
        <p:blipFill>
          <a:blip r:embed="rId6"/>
          <a:stretch>
            <a:fillRect/>
          </a:stretch>
        </p:blipFill>
        <p:spPr>
          <a:xfrm>
            <a:off x="7894309" y="4362747"/>
            <a:ext cx="1423380" cy="2111839"/>
          </a:xfrm>
          <a:prstGeom prst="rect">
            <a:avLst/>
          </a:prstGeom>
        </p:spPr>
      </p:pic>
      <p:sp>
        <p:nvSpPr>
          <p:cNvPr id="12" name="TextBox 11"/>
          <p:cNvSpPr txBox="1"/>
          <p:nvPr/>
        </p:nvSpPr>
        <p:spPr>
          <a:xfrm>
            <a:off x="7582001" y="6524877"/>
            <a:ext cx="2097122" cy="215444"/>
          </a:xfrm>
          <a:prstGeom prst="rect">
            <a:avLst/>
          </a:prstGeom>
          <a:noFill/>
        </p:spPr>
        <p:txBody>
          <a:bodyPr wrap="square" rtlCol="0">
            <a:spAutoFit/>
          </a:bodyPr>
          <a:lstStyle/>
          <a:p>
            <a:pPr algn="ctr"/>
            <a:r>
              <a:rPr lang="en-IE" sz="800" dirty="0"/>
              <a:t>Image source: </a:t>
            </a:r>
            <a:r>
              <a:rPr lang="en-IE" sz="800" dirty="0">
                <a:hlinkClick r:id="rId7"/>
              </a:rPr>
              <a:t>Wikimedia Commons</a:t>
            </a:r>
            <a:r>
              <a:rPr lang="en-IE" sz="800" dirty="0"/>
              <a:t>.</a:t>
            </a:r>
          </a:p>
        </p:txBody>
      </p:sp>
      <p:sp>
        <p:nvSpPr>
          <p:cNvPr id="13" name="Rounded Rectangle 12"/>
          <p:cNvSpPr/>
          <p:nvPr/>
        </p:nvSpPr>
        <p:spPr>
          <a:xfrm>
            <a:off x="4636953" y="1765490"/>
            <a:ext cx="2568102" cy="141051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1</a:t>
            </a:r>
          </a:p>
          <a:p>
            <a:pPr algn="ctr"/>
            <a:endParaRPr lang="en-IE" dirty="0"/>
          </a:p>
          <a:p>
            <a:pPr algn="ctr"/>
            <a:r>
              <a:rPr lang="en-IE" dirty="0"/>
              <a:t>Good data visualization is </a:t>
            </a:r>
            <a:r>
              <a:rPr lang="en-IE" b="1" dirty="0"/>
              <a:t>TRUSTWORTHY</a:t>
            </a:r>
            <a:endParaRPr lang="en-IE" dirty="0"/>
          </a:p>
        </p:txBody>
      </p:sp>
    </p:spTree>
    <p:extLst>
      <p:ext uri="{BB962C8B-B14F-4D97-AF65-F5344CB8AC3E}">
        <p14:creationId xmlns:p14="http://schemas.microsoft.com/office/powerpoint/2010/main" val="3265962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Which Chart do you Trust more?</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550366" y="1828799"/>
            <a:ext cx="4925192" cy="4157155"/>
          </a:xfrm>
          <a:prstGeom prst="rect">
            <a:avLst/>
          </a:prstGeom>
        </p:spPr>
      </p:pic>
      <p:sp>
        <p:nvSpPr>
          <p:cNvPr id="7" name="TextBox 6"/>
          <p:cNvSpPr txBox="1"/>
          <p:nvPr/>
        </p:nvSpPr>
        <p:spPr>
          <a:xfrm>
            <a:off x="-193471" y="6147881"/>
            <a:ext cx="6585626" cy="246221"/>
          </a:xfrm>
          <a:prstGeom prst="rect">
            <a:avLst/>
          </a:prstGeom>
          <a:noFill/>
        </p:spPr>
        <p:txBody>
          <a:bodyPr wrap="square" rtlCol="0">
            <a:spAutoFit/>
          </a:bodyPr>
          <a:lstStyle/>
          <a:p>
            <a:pPr algn="ctr"/>
            <a:r>
              <a:rPr lang="en-IE" sz="1000" dirty="0"/>
              <a:t>Image source: </a:t>
            </a:r>
            <a:r>
              <a:rPr lang="en-IE" sz="1000" dirty="0">
                <a:hlinkClick r:id="rId5"/>
              </a:rPr>
              <a:t>UK Office for National Statistics</a:t>
            </a:r>
            <a:r>
              <a:rPr lang="en-IE" sz="1000" dirty="0"/>
              <a:t>.</a:t>
            </a:r>
          </a:p>
        </p:txBody>
      </p:sp>
      <p:pic>
        <p:nvPicPr>
          <p:cNvPr id="8" name="Picture 7"/>
          <p:cNvPicPr>
            <a:picLocks noChangeAspect="1"/>
          </p:cNvPicPr>
          <p:nvPr/>
        </p:nvPicPr>
        <p:blipFill>
          <a:blip r:embed="rId6"/>
          <a:stretch>
            <a:fillRect/>
          </a:stretch>
        </p:blipFill>
        <p:spPr>
          <a:xfrm>
            <a:off x="6255392" y="2702841"/>
            <a:ext cx="5098408" cy="3153446"/>
          </a:xfrm>
          <a:prstGeom prst="rect">
            <a:avLst/>
          </a:prstGeom>
        </p:spPr>
      </p:pic>
      <p:sp>
        <p:nvSpPr>
          <p:cNvPr id="9" name="TextBox 8"/>
          <p:cNvSpPr txBox="1"/>
          <p:nvPr/>
        </p:nvSpPr>
        <p:spPr>
          <a:xfrm>
            <a:off x="6815289" y="6121728"/>
            <a:ext cx="4406630" cy="246221"/>
          </a:xfrm>
          <a:prstGeom prst="rect">
            <a:avLst/>
          </a:prstGeom>
          <a:noFill/>
        </p:spPr>
        <p:txBody>
          <a:bodyPr wrap="square" rtlCol="0">
            <a:spAutoFit/>
          </a:bodyPr>
          <a:lstStyle/>
          <a:p>
            <a:pPr algn="ctr"/>
            <a:r>
              <a:rPr lang="en-IE" sz="1000" dirty="0"/>
              <a:t>Image source: </a:t>
            </a:r>
            <a:r>
              <a:rPr lang="en-IE" sz="1000" dirty="0">
                <a:hlinkClick r:id="rId7"/>
              </a:rPr>
              <a:t>Daily Mail</a:t>
            </a:r>
            <a:r>
              <a:rPr lang="en-IE" sz="1000" dirty="0"/>
              <a:t>.</a:t>
            </a:r>
          </a:p>
        </p:txBody>
      </p:sp>
    </p:spTree>
    <p:extLst>
      <p:ext uri="{BB962C8B-B14F-4D97-AF65-F5344CB8AC3E}">
        <p14:creationId xmlns:p14="http://schemas.microsoft.com/office/powerpoint/2010/main" val="3122162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Headlines</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3" name="Picture 2"/>
          <p:cNvPicPr>
            <a:picLocks noChangeAspect="1"/>
          </p:cNvPicPr>
          <p:nvPr/>
        </p:nvPicPr>
        <p:blipFill>
          <a:blip r:embed="rId4"/>
          <a:stretch>
            <a:fillRect/>
          </a:stretch>
        </p:blipFill>
        <p:spPr>
          <a:xfrm>
            <a:off x="2198962" y="3045619"/>
            <a:ext cx="6679994" cy="3361545"/>
          </a:xfrm>
          <a:prstGeom prst="rect">
            <a:avLst/>
          </a:prstGeom>
        </p:spPr>
      </p:pic>
      <p:sp>
        <p:nvSpPr>
          <p:cNvPr id="10" name="Content Placeholder 2"/>
          <p:cNvSpPr>
            <a:spLocks noGrp="1"/>
          </p:cNvSpPr>
          <p:nvPr>
            <p:ph idx="1"/>
          </p:nvPr>
        </p:nvSpPr>
        <p:spPr>
          <a:xfrm>
            <a:off x="838199" y="1825625"/>
            <a:ext cx="8981661" cy="2765830"/>
          </a:xfrm>
        </p:spPr>
        <p:txBody>
          <a:bodyPr>
            <a:normAutofit/>
          </a:bodyPr>
          <a:lstStyle/>
          <a:p>
            <a:r>
              <a:rPr lang="en-US" dirty="0"/>
              <a:t>“</a:t>
            </a:r>
            <a:r>
              <a:rPr lang="en-US" i="1" dirty="0"/>
              <a:t>Over 70% of students drop out of certain college courses</a:t>
            </a:r>
            <a:r>
              <a:rPr lang="en-US" dirty="0"/>
              <a:t>”</a:t>
            </a:r>
          </a:p>
          <a:p>
            <a:endParaRPr lang="en-US" sz="1600" dirty="0"/>
          </a:p>
          <a:p>
            <a:pPr marL="0" indent="0" algn="r">
              <a:buNone/>
            </a:pPr>
            <a:r>
              <a:rPr lang="en-US" sz="1600" dirty="0"/>
              <a:t>Carl O’Brien - The Irish Times, 9</a:t>
            </a:r>
            <a:r>
              <a:rPr lang="en-US" sz="1600" baseline="30000" dirty="0"/>
              <a:t>th</a:t>
            </a:r>
            <a:r>
              <a:rPr lang="en-US" sz="1600" dirty="0"/>
              <a:t> January 2017</a:t>
            </a:r>
          </a:p>
          <a:p>
            <a:endParaRPr lang="en-US" sz="3600" dirty="0"/>
          </a:p>
        </p:txBody>
      </p:sp>
      <p:sp>
        <p:nvSpPr>
          <p:cNvPr id="4" name="Rectangle 3"/>
          <p:cNvSpPr/>
          <p:nvPr/>
        </p:nvSpPr>
        <p:spPr>
          <a:xfrm>
            <a:off x="197796" y="6529971"/>
            <a:ext cx="8206902" cy="246221"/>
          </a:xfrm>
          <a:prstGeom prst="rect">
            <a:avLst/>
          </a:prstGeom>
        </p:spPr>
        <p:txBody>
          <a:bodyPr wrap="square">
            <a:spAutoFit/>
          </a:bodyPr>
          <a:lstStyle/>
          <a:p>
            <a:r>
              <a:rPr lang="en-IE" sz="1000" dirty="0"/>
              <a:t>Source: http://www.irishtimes.com/news/education/over-70-of-students-drop-out-of-certain-college-courses-1.2929551</a:t>
            </a:r>
          </a:p>
        </p:txBody>
      </p:sp>
    </p:spTree>
    <p:extLst>
      <p:ext uri="{BB962C8B-B14F-4D97-AF65-F5344CB8AC3E}">
        <p14:creationId xmlns:p14="http://schemas.microsoft.com/office/powerpoint/2010/main" val="2532667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Fragility of Trust </a:t>
            </a:r>
            <a:br>
              <a:rPr lang="en-IE" dirty="0"/>
            </a:br>
            <a:r>
              <a:rPr lang="en-IE" sz="2800" dirty="0"/>
              <a:t>(Figure-ground Perception)</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1188396" y="1690688"/>
            <a:ext cx="3755282" cy="4700320"/>
          </a:xfrm>
          <a:prstGeom prst="rect">
            <a:avLst/>
          </a:prstGeom>
        </p:spPr>
      </p:pic>
      <p:sp>
        <p:nvSpPr>
          <p:cNvPr id="7" name="TextBox 6"/>
          <p:cNvSpPr txBox="1"/>
          <p:nvPr/>
        </p:nvSpPr>
        <p:spPr>
          <a:xfrm>
            <a:off x="642026" y="6507804"/>
            <a:ext cx="4610910" cy="246221"/>
          </a:xfrm>
          <a:prstGeom prst="rect">
            <a:avLst/>
          </a:prstGeom>
          <a:noFill/>
        </p:spPr>
        <p:txBody>
          <a:bodyPr wrap="square" rtlCol="0">
            <a:spAutoFit/>
          </a:bodyPr>
          <a:lstStyle/>
          <a:p>
            <a:pPr algn="ctr"/>
            <a:r>
              <a:rPr lang="en-IE" sz="1000" dirty="0"/>
              <a:t>Image source: </a:t>
            </a:r>
            <a:r>
              <a:rPr lang="en-IE" sz="1000" dirty="0">
                <a:hlinkClick r:id="rId5"/>
              </a:rPr>
              <a:t>Business Insider</a:t>
            </a:r>
            <a:r>
              <a:rPr lang="en-IE" sz="1000" dirty="0"/>
              <a:t>.</a:t>
            </a:r>
          </a:p>
        </p:txBody>
      </p:sp>
      <p:pic>
        <p:nvPicPr>
          <p:cNvPr id="8" name="Picture 7"/>
          <p:cNvPicPr>
            <a:picLocks noChangeAspect="1"/>
          </p:cNvPicPr>
          <p:nvPr/>
        </p:nvPicPr>
        <p:blipFill>
          <a:blip r:embed="rId6"/>
          <a:stretch>
            <a:fillRect/>
          </a:stretch>
        </p:blipFill>
        <p:spPr>
          <a:xfrm>
            <a:off x="6166399" y="1690688"/>
            <a:ext cx="3867839" cy="4700320"/>
          </a:xfrm>
          <a:prstGeom prst="rect">
            <a:avLst/>
          </a:prstGeom>
        </p:spPr>
      </p:pic>
      <p:sp>
        <p:nvSpPr>
          <p:cNvPr id="9" name="TextBox 8"/>
          <p:cNvSpPr txBox="1"/>
          <p:nvPr/>
        </p:nvSpPr>
        <p:spPr>
          <a:xfrm>
            <a:off x="5362954" y="6504454"/>
            <a:ext cx="4610910" cy="246221"/>
          </a:xfrm>
          <a:prstGeom prst="rect">
            <a:avLst/>
          </a:prstGeom>
          <a:noFill/>
        </p:spPr>
        <p:txBody>
          <a:bodyPr wrap="square" rtlCol="0">
            <a:spAutoFit/>
          </a:bodyPr>
          <a:lstStyle/>
          <a:p>
            <a:pPr algn="ctr"/>
            <a:r>
              <a:rPr lang="en-IE" sz="1000" dirty="0"/>
              <a:t>Image source: </a:t>
            </a:r>
            <a:r>
              <a:rPr lang="en-IE" sz="1000" dirty="0">
                <a:hlinkClick r:id="rId5"/>
              </a:rPr>
              <a:t>Business Insider</a:t>
            </a:r>
            <a:r>
              <a:rPr lang="en-IE" sz="1000" dirty="0"/>
              <a:t>.</a:t>
            </a:r>
          </a:p>
        </p:txBody>
      </p:sp>
      <p:sp>
        <p:nvSpPr>
          <p:cNvPr id="10" name="Oval 9"/>
          <p:cNvSpPr/>
          <p:nvPr/>
        </p:nvSpPr>
        <p:spPr>
          <a:xfrm>
            <a:off x="4187934" y="6024449"/>
            <a:ext cx="865762" cy="603115"/>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Tree>
    <p:extLst>
      <p:ext uri="{BB962C8B-B14F-4D97-AF65-F5344CB8AC3E}">
        <p14:creationId xmlns:p14="http://schemas.microsoft.com/office/powerpoint/2010/main" val="2567808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Unintended Consequence</a:t>
            </a:r>
          </a:p>
        </p:txBody>
      </p:sp>
      <p:sp>
        <p:nvSpPr>
          <p:cNvPr id="3" name="Content Placeholder 2"/>
          <p:cNvSpPr>
            <a:spLocks noGrp="1"/>
          </p:cNvSpPr>
          <p:nvPr>
            <p:ph idx="1"/>
          </p:nvPr>
        </p:nvSpPr>
        <p:spPr>
          <a:xfrm>
            <a:off x="838200" y="1825625"/>
            <a:ext cx="8047892" cy="4652996"/>
          </a:xfrm>
        </p:spPr>
        <p:txBody>
          <a:bodyPr>
            <a:normAutofit/>
          </a:bodyPr>
          <a:lstStyle/>
          <a:p>
            <a:r>
              <a:rPr lang="en-US" sz="4000" dirty="0"/>
              <a:t>Subject matter – passionate reaction</a:t>
            </a:r>
          </a:p>
          <a:p>
            <a:r>
              <a:rPr lang="en-US" sz="4000" dirty="0"/>
              <a:t>Lack of trust</a:t>
            </a:r>
          </a:p>
          <a:p>
            <a:pPr lvl="1"/>
            <a:r>
              <a:rPr lang="en-US" sz="3600" dirty="0"/>
              <a:t>Unintended consequence </a:t>
            </a:r>
            <a:br>
              <a:rPr lang="en-US" sz="3600" dirty="0"/>
            </a:br>
            <a:r>
              <a:rPr lang="en-US" sz="3600" dirty="0"/>
              <a:t>of a single innocent design</a:t>
            </a:r>
          </a:p>
          <a:p>
            <a:r>
              <a:rPr lang="en-US" sz="4000" dirty="0"/>
              <a:t>Simply inverting Y-axis</a:t>
            </a:r>
          </a:p>
          <a:p>
            <a:pPr lvl="1"/>
            <a:r>
              <a:rPr lang="en-US" sz="3600" dirty="0"/>
              <a:t>Huge influence on people’s </a:t>
            </a:r>
            <a:br>
              <a:rPr lang="en-US" sz="3600" dirty="0"/>
            </a:br>
            <a:r>
              <a:rPr lang="en-US" sz="3600" dirty="0"/>
              <a:t>perception</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7" name="Picture 6"/>
          <p:cNvPicPr>
            <a:picLocks noChangeAspect="1"/>
          </p:cNvPicPr>
          <p:nvPr/>
        </p:nvPicPr>
        <p:blipFill>
          <a:blip r:embed="rId4"/>
          <a:stretch>
            <a:fillRect/>
          </a:stretch>
        </p:blipFill>
        <p:spPr>
          <a:xfrm>
            <a:off x="7089768" y="2928771"/>
            <a:ext cx="2226595" cy="2786931"/>
          </a:xfrm>
          <a:prstGeom prst="rect">
            <a:avLst/>
          </a:prstGeom>
        </p:spPr>
      </p:pic>
      <p:pic>
        <p:nvPicPr>
          <p:cNvPr id="8" name="Picture 7"/>
          <p:cNvPicPr>
            <a:picLocks noChangeAspect="1"/>
          </p:cNvPicPr>
          <p:nvPr/>
        </p:nvPicPr>
        <p:blipFill>
          <a:blip r:embed="rId5"/>
          <a:stretch>
            <a:fillRect/>
          </a:stretch>
        </p:blipFill>
        <p:spPr>
          <a:xfrm>
            <a:off x="9798765" y="2928771"/>
            <a:ext cx="2293334" cy="2786931"/>
          </a:xfrm>
          <a:prstGeom prst="rect">
            <a:avLst/>
          </a:prstGeom>
        </p:spPr>
      </p:pic>
    </p:spTree>
    <p:extLst>
      <p:ext uri="{BB962C8B-B14F-4D97-AF65-F5344CB8AC3E}">
        <p14:creationId xmlns:p14="http://schemas.microsoft.com/office/powerpoint/2010/main" val="2998679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Short Exercise (Excel)</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137910934"/>
              </p:ext>
            </p:extLst>
          </p:nvPr>
        </p:nvGraphicFramePr>
        <p:xfrm>
          <a:off x="711741" y="1679036"/>
          <a:ext cx="2478932" cy="4541520"/>
        </p:xfrm>
        <a:graphic>
          <a:graphicData uri="http://schemas.openxmlformats.org/drawingml/2006/table">
            <a:tbl>
              <a:tblPr>
                <a:tableStyleId>{5C22544A-7EE6-4342-B048-85BDC9FD1C3A}</a:tableStyleId>
              </a:tblPr>
              <a:tblGrid>
                <a:gridCol w="959586">
                  <a:extLst>
                    <a:ext uri="{9D8B030D-6E8A-4147-A177-3AD203B41FA5}">
                      <a16:colId xmlns:a16="http://schemas.microsoft.com/office/drawing/2014/main" val="2215039759"/>
                    </a:ext>
                  </a:extLst>
                </a:gridCol>
                <a:gridCol w="1519346">
                  <a:extLst>
                    <a:ext uri="{9D8B030D-6E8A-4147-A177-3AD203B41FA5}">
                      <a16:colId xmlns:a16="http://schemas.microsoft.com/office/drawing/2014/main" val="4181558064"/>
                    </a:ext>
                  </a:extLst>
                </a:gridCol>
              </a:tblGrid>
              <a:tr h="241488">
                <a:tc>
                  <a:txBody>
                    <a:bodyPr/>
                    <a:lstStyle/>
                    <a:p>
                      <a:pPr algn="ctr" fontAlgn="b"/>
                      <a:r>
                        <a:rPr lang="en-IE" sz="1800" b="1" i="1" u="none" strike="noStrike" dirty="0">
                          <a:effectLst/>
                        </a:rPr>
                        <a:t>Year</a:t>
                      </a:r>
                      <a:endParaRPr lang="en-IE" sz="1800" b="1" i="1"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b="1" i="1" u="none" strike="noStrike" dirty="0">
                          <a:effectLst/>
                        </a:rPr>
                        <a:t>Gun Homicides</a:t>
                      </a:r>
                      <a:endParaRPr lang="en-IE" sz="1800" b="1" i="1"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6145364"/>
                  </a:ext>
                </a:extLst>
              </a:tr>
              <a:tr h="241488">
                <a:tc>
                  <a:txBody>
                    <a:bodyPr/>
                    <a:lstStyle/>
                    <a:p>
                      <a:pPr algn="ctr" fontAlgn="b"/>
                      <a:r>
                        <a:rPr lang="en-IE" sz="1800" u="none" strike="noStrike" dirty="0">
                          <a:effectLst/>
                        </a:rPr>
                        <a:t>1999</a:t>
                      </a:r>
                      <a:endParaRPr lang="en-IE"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545</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98137418"/>
                  </a:ext>
                </a:extLst>
              </a:tr>
              <a:tr h="241488">
                <a:tc>
                  <a:txBody>
                    <a:bodyPr/>
                    <a:lstStyle/>
                    <a:p>
                      <a:pPr algn="ctr" fontAlgn="b"/>
                      <a:r>
                        <a:rPr lang="en-IE" sz="1800" u="none" strike="noStrike" dirty="0">
                          <a:effectLst/>
                        </a:rPr>
                        <a:t>2000</a:t>
                      </a:r>
                      <a:endParaRPr lang="en-IE"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467</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0795108"/>
                  </a:ext>
                </a:extLst>
              </a:tr>
              <a:tr h="241488">
                <a:tc>
                  <a:txBody>
                    <a:bodyPr/>
                    <a:lstStyle/>
                    <a:p>
                      <a:pPr algn="ctr" fontAlgn="b"/>
                      <a:r>
                        <a:rPr lang="en-IE" sz="1800" u="none" strike="noStrike" dirty="0">
                          <a:effectLst/>
                        </a:rPr>
                        <a:t>2001</a:t>
                      </a:r>
                      <a:endParaRPr lang="en-IE"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573</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6986780"/>
                  </a:ext>
                </a:extLst>
              </a:tr>
              <a:tr h="241488">
                <a:tc>
                  <a:txBody>
                    <a:bodyPr/>
                    <a:lstStyle/>
                    <a:p>
                      <a:pPr algn="ctr" fontAlgn="b"/>
                      <a:r>
                        <a:rPr lang="en-IE" sz="1800" u="none" strike="noStrike" dirty="0">
                          <a:effectLst/>
                        </a:rPr>
                        <a:t>2002</a:t>
                      </a:r>
                      <a:endParaRPr lang="en-IE"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635</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1015862"/>
                  </a:ext>
                </a:extLst>
              </a:tr>
              <a:tr h="241488">
                <a:tc>
                  <a:txBody>
                    <a:bodyPr/>
                    <a:lstStyle/>
                    <a:p>
                      <a:pPr algn="ctr" fontAlgn="b"/>
                      <a:r>
                        <a:rPr lang="en-IE" sz="1800" u="none" strike="noStrike" dirty="0">
                          <a:effectLst/>
                        </a:rPr>
                        <a:t>2003</a:t>
                      </a:r>
                      <a:endParaRPr lang="en-IE"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660</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1315573"/>
                  </a:ext>
                </a:extLst>
              </a:tr>
              <a:tr h="241488">
                <a:tc>
                  <a:txBody>
                    <a:bodyPr/>
                    <a:lstStyle/>
                    <a:p>
                      <a:pPr algn="ctr" fontAlgn="b"/>
                      <a:r>
                        <a:rPr lang="en-IE" sz="1800" u="none" strike="noStrike">
                          <a:effectLst/>
                        </a:rPr>
                        <a:t>2004</a:t>
                      </a:r>
                      <a:endParaRPr lang="en-IE"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647</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7329118"/>
                  </a:ext>
                </a:extLst>
              </a:tr>
              <a:tr h="241488">
                <a:tc>
                  <a:txBody>
                    <a:bodyPr/>
                    <a:lstStyle/>
                    <a:p>
                      <a:pPr algn="ctr" fontAlgn="b"/>
                      <a:r>
                        <a:rPr lang="en-IE" sz="1800" u="none" strike="noStrike">
                          <a:effectLst/>
                        </a:rPr>
                        <a:t>2005</a:t>
                      </a:r>
                      <a:endParaRPr lang="en-IE"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631</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0720296"/>
                  </a:ext>
                </a:extLst>
              </a:tr>
              <a:tr h="241488">
                <a:tc>
                  <a:txBody>
                    <a:bodyPr/>
                    <a:lstStyle/>
                    <a:p>
                      <a:pPr algn="ctr" fontAlgn="b"/>
                      <a:r>
                        <a:rPr lang="en-IE" sz="1800" u="none" strike="noStrike">
                          <a:effectLst/>
                        </a:rPr>
                        <a:t>2006</a:t>
                      </a:r>
                      <a:endParaRPr lang="en-IE"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803</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4841879"/>
                  </a:ext>
                </a:extLst>
              </a:tr>
              <a:tr h="241488">
                <a:tc>
                  <a:txBody>
                    <a:bodyPr/>
                    <a:lstStyle/>
                    <a:p>
                      <a:pPr algn="ctr" fontAlgn="b"/>
                      <a:r>
                        <a:rPr lang="en-IE" sz="1800" u="none" strike="noStrike">
                          <a:effectLst/>
                        </a:rPr>
                        <a:t>2007</a:t>
                      </a:r>
                      <a:endParaRPr lang="en-IE"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935</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0999407"/>
                  </a:ext>
                </a:extLst>
              </a:tr>
              <a:tr h="241488">
                <a:tc>
                  <a:txBody>
                    <a:bodyPr/>
                    <a:lstStyle/>
                    <a:p>
                      <a:pPr algn="ctr" fontAlgn="b"/>
                      <a:r>
                        <a:rPr lang="en-IE" sz="1800" u="none" strike="noStrike">
                          <a:effectLst/>
                        </a:rPr>
                        <a:t>2008</a:t>
                      </a:r>
                      <a:endParaRPr lang="en-IE"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886</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9324912"/>
                  </a:ext>
                </a:extLst>
              </a:tr>
              <a:tr h="241488">
                <a:tc>
                  <a:txBody>
                    <a:bodyPr/>
                    <a:lstStyle/>
                    <a:p>
                      <a:pPr algn="ctr" fontAlgn="b"/>
                      <a:r>
                        <a:rPr lang="en-IE" sz="1800" u="none" strike="noStrike">
                          <a:effectLst/>
                        </a:rPr>
                        <a:t>2009</a:t>
                      </a:r>
                      <a:endParaRPr lang="en-IE"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804</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19043028"/>
                  </a:ext>
                </a:extLst>
              </a:tr>
              <a:tr h="241488">
                <a:tc>
                  <a:txBody>
                    <a:bodyPr/>
                    <a:lstStyle/>
                    <a:p>
                      <a:pPr algn="ctr" fontAlgn="b"/>
                      <a:r>
                        <a:rPr lang="en-IE" sz="1800" u="none" strike="noStrike">
                          <a:effectLst/>
                        </a:rPr>
                        <a:t>2010</a:t>
                      </a:r>
                      <a:endParaRPr lang="en-IE"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767</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45841840"/>
                  </a:ext>
                </a:extLst>
              </a:tr>
              <a:tr h="241488">
                <a:tc>
                  <a:txBody>
                    <a:bodyPr/>
                    <a:lstStyle/>
                    <a:p>
                      <a:pPr algn="ctr" fontAlgn="b"/>
                      <a:r>
                        <a:rPr lang="en-IE" sz="1800" u="none" strike="noStrike">
                          <a:effectLst/>
                        </a:rPr>
                        <a:t>2011</a:t>
                      </a:r>
                      <a:endParaRPr lang="en-IE"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817</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1794946"/>
                  </a:ext>
                </a:extLst>
              </a:tr>
              <a:tr h="241488">
                <a:tc>
                  <a:txBody>
                    <a:bodyPr/>
                    <a:lstStyle/>
                    <a:p>
                      <a:pPr algn="ctr" fontAlgn="b"/>
                      <a:r>
                        <a:rPr lang="en-IE" sz="1800" u="none" strike="noStrike">
                          <a:effectLst/>
                        </a:rPr>
                        <a:t>2012</a:t>
                      </a:r>
                      <a:endParaRPr lang="en-IE"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862</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7522134"/>
                  </a:ext>
                </a:extLst>
              </a:tr>
              <a:tr h="241488">
                <a:tc>
                  <a:txBody>
                    <a:bodyPr/>
                    <a:lstStyle/>
                    <a:p>
                      <a:pPr algn="ctr" fontAlgn="b"/>
                      <a:r>
                        <a:rPr lang="en-IE" sz="1800" u="none" strike="noStrike">
                          <a:effectLst/>
                        </a:rPr>
                        <a:t>2013</a:t>
                      </a:r>
                      <a:endParaRPr lang="en-IE"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800" u="none" strike="noStrike" dirty="0">
                          <a:effectLst/>
                        </a:rPr>
                        <a:t>816</a:t>
                      </a:r>
                      <a:endParaRPr lang="en-IE"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7051157"/>
                  </a:ext>
                </a:extLst>
              </a:tr>
            </a:tbl>
          </a:graphicData>
        </a:graphic>
      </p:graphicFrame>
      <p:sp>
        <p:nvSpPr>
          <p:cNvPr id="8" name="Rectangle 7"/>
          <p:cNvSpPr/>
          <p:nvPr/>
        </p:nvSpPr>
        <p:spPr>
          <a:xfrm>
            <a:off x="96365" y="6328518"/>
            <a:ext cx="4160370" cy="276999"/>
          </a:xfrm>
          <a:prstGeom prst="rect">
            <a:avLst/>
          </a:prstGeom>
        </p:spPr>
        <p:txBody>
          <a:bodyPr wrap="none">
            <a:spAutoFit/>
          </a:bodyPr>
          <a:lstStyle/>
          <a:p>
            <a:r>
              <a:rPr lang="en-IE" sz="1200" dirty="0">
                <a:solidFill>
                  <a:srgbClr val="000000"/>
                </a:solidFill>
                <a:latin typeface="Calibri" panose="020F0502020204030204" pitchFamily="34" charset="0"/>
              </a:rPr>
              <a:t>Data source: http://www.gunpolicy.org/firearms/region/florida</a:t>
            </a:r>
            <a:r>
              <a:rPr lang="en-IE" sz="1200" dirty="0"/>
              <a:t> </a:t>
            </a:r>
          </a:p>
        </p:txBody>
      </p:sp>
      <p:graphicFrame>
        <p:nvGraphicFramePr>
          <p:cNvPr id="14" name="Chart 13"/>
          <p:cNvGraphicFramePr>
            <a:graphicFrameLocks/>
          </p:cNvGraphicFramePr>
          <p:nvPr>
            <p:extLst>
              <p:ext uri="{D42A27DB-BD31-4B8C-83A1-F6EECF244321}">
                <p14:modId xmlns:p14="http://schemas.microsoft.com/office/powerpoint/2010/main" val="4152694121"/>
              </p:ext>
            </p:extLst>
          </p:nvPr>
        </p:nvGraphicFramePr>
        <p:xfrm>
          <a:off x="3340640" y="2578196"/>
          <a:ext cx="4363666"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2600948435"/>
              </p:ext>
            </p:extLst>
          </p:nvPr>
        </p:nvGraphicFramePr>
        <p:xfrm>
          <a:off x="7801583" y="2588784"/>
          <a:ext cx="4390416"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4309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FD848-3987-4271-9294-1533C53A6EF2}"/>
              </a:ext>
            </a:extLst>
          </p:cNvPr>
          <p:cNvSpPr>
            <a:spLocks noGrp="1"/>
          </p:cNvSpPr>
          <p:nvPr>
            <p:ph type="title"/>
          </p:nvPr>
        </p:nvSpPr>
        <p:spPr/>
        <p:txBody>
          <a:bodyPr/>
          <a:lstStyle/>
          <a:p>
            <a:r>
              <a:rPr lang="en-GB" dirty="0"/>
              <a:t>Quick Exercise – Critique this chart</a:t>
            </a:r>
            <a:endParaRPr lang="en-IE" dirty="0"/>
          </a:p>
        </p:txBody>
      </p:sp>
      <p:pic>
        <p:nvPicPr>
          <p:cNvPr id="5" name="Picture 4">
            <a:extLst>
              <a:ext uri="{FF2B5EF4-FFF2-40B4-BE49-F238E27FC236}">
                <a16:creationId xmlns:a16="http://schemas.microsoft.com/office/drawing/2014/main" id="{7AF48B5F-5182-409B-B9D8-AD25CD525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994" y="1377206"/>
            <a:ext cx="5644446" cy="5311637"/>
          </a:xfrm>
          <a:prstGeom prst="rect">
            <a:avLst/>
          </a:prstGeom>
        </p:spPr>
      </p:pic>
      <p:sp>
        <p:nvSpPr>
          <p:cNvPr id="6" name="TextBox 5">
            <a:extLst>
              <a:ext uri="{FF2B5EF4-FFF2-40B4-BE49-F238E27FC236}">
                <a16:creationId xmlns:a16="http://schemas.microsoft.com/office/drawing/2014/main" id="{CBFBE854-9FA2-418F-B5BE-8F893709BECD}"/>
              </a:ext>
            </a:extLst>
          </p:cNvPr>
          <p:cNvSpPr txBox="1"/>
          <p:nvPr/>
        </p:nvSpPr>
        <p:spPr>
          <a:xfrm>
            <a:off x="7747462" y="3374967"/>
            <a:ext cx="4009816" cy="2246769"/>
          </a:xfrm>
          <a:prstGeom prst="rect">
            <a:avLst/>
          </a:prstGeom>
          <a:noFill/>
        </p:spPr>
        <p:txBody>
          <a:bodyPr wrap="none" rtlCol="0">
            <a:spAutoFit/>
          </a:bodyPr>
          <a:lstStyle/>
          <a:p>
            <a:r>
              <a:rPr lang="en-GB" sz="2000" b="1" dirty="0"/>
              <a:t>In table groups.</a:t>
            </a:r>
          </a:p>
          <a:p>
            <a:endParaRPr lang="en-GB" sz="2000" b="1" dirty="0"/>
          </a:p>
          <a:p>
            <a:r>
              <a:rPr lang="en-GB" sz="2000" b="1" dirty="0"/>
              <a:t>Discuss pros and cons of this chart –</a:t>
            </a:r>
          </a:p>
          <a:p>
            <a:r>
              <a:rPr lang="en-GB" sz="2000" b="1" dirty="0"/>
              <a:t>remember what we talked about </a:t>
            </a:r>
          </a:p>
          <a:p>
            <a:r>
              <a:rPr lang="en-GB" sz="2000" b="1" dirty="0"/>
              <a:t>last week.</a:t>
            </a:r>
          </a:p>
          <a:p>
            <a:endParaRPr lang="en-GB" sz="2000" b="1" dirty="0"/>
          </a:p>
          <a:p>
            <a:r>
              <a:rPr lang="en-GB" sz="2000" b="1" dirty="0"/>
              <a:t>Propose alternatives.</a:t>
            </a:r>
            <a:endParaRPr lang="en-IE" sz="2000" b="1" dirty="0"/>
          </a:p>
        </p:txBody>
      </p:sp>
    </p:spTree>
    <p:extLst>
      <p:ext uri="{BB962C8B-B14F-4D97-AF65-F5344CB8AC3E}">
        <p14:creationId xmlns:p14="http://schemas.microsoft.com/office/powerpoint/2010/main" val="216775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Reward </a:t>
            </a:r>
            <a:r>
              <a:rPr lang="en-IE" i="1" dirty="0"/>
              <a:t>vs</a:t>
            </a:r>
            <a:r>
              <a:rPr lang="en-IE" dirty="0"/>
              <a:t> Effort</a:t>
            </a:r>
          </a:p>
        </p:txBody>
      </p:sp>
      <p:sp>
        <p:nvSpPr>
          <p:cNvPr id="3" name="Content Placeholder 2"/>
          <p:cNvSpPr>
            <a:spLocks noGrp="1"/>
          </p:cNvSpPr>
          <p:nvPr>
            <p:ph idx="1"/>
          </p:nvPr>
        </p:nvSpPr>
        <p:spPr>
          <a:xfrm>
            <a:off x="838200" y="1825625"/>
            <a:ext cx="8047892" cy="4351338"/>
          </a:xfrm>
        </p:spPr>
        <p:txBody>
          <a:bodyPr>
            <a:normAutofit/>
          </a:bodyPr>
          <a:lstStyle/>
          <a:p>
            <a:r>
              <a:rPr lang="en-US" sz="4000" dirty="0"/>
              <a:t>Effort</a:t>
            </a:r>
          </a:p>
          <a:p>
            <a:pPr lvl="1"/>
            <a:r>
              <a:rPr lang="en-US" sz="3600" dirty="0"/>
              <a:t>Act of understanding</a:t>
            </a:r>
          </a:p>
          <a:p>
            <a:r>
              <a:rPr lang="en-US" sz="4000" dirty="0"/>
              <a:t>Reward</a:t>
            </a:r>
          </a:p>
          <a:p>
            <a:pPr lvl="1"/>
            <a:r>
              <a:rPr lang="en-US" sz="3600" dirty="0"/>
              <a:t>Achieving of understanding</a:t>
            </a:r>
          </a:p>
          <a:p>
            <a:r>
              <a:rPr lang="en-US" sz="4000" dirty="0"/>
              <a:t>You can’t force viewers to understand (but you can smooth the way)</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6" name="Rounded Rectangle 5"/>
          <p:cNvSpPr/>
          <p:nvPr/>
        </p:nvSpPr>
        <p:spPr>
          <a:xfrm>
            <a:off x="7730246" y="2788612"/>
            <a:ext cx="2568102" cy="141051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2</a:t>
            </a:r>
          </a:p>
          <a:p>
            <a:pPr algn="ctr"/>
            <a:endParaRPr lang="en-IE" dirty="0"/>
          </a:p>
          <a:p>
            <a:pPr algn="ctr"/>
            <a:r>
              <a:rPr lang="en-IE" dirty="0"/>
              <a:t>Good data visualization is </a:t>
            </a:r>
            <a:r>
              <a:rPr lang="en-IE" b="1" dirty="0"/>
              <a:t>ACCESSIBLE</a:t>
            </a:r>
            <a:endParaRPr lang="en-IE" dirty="0"/>
          </a:p>
        </p:txBody>
      </p:sp>
    </p:spTree>
    <p:extLst>
      <p:ext uri="{BB962C8B-B14F-4D97-AF65-F5344CB8AC3E}">
        <p14:creationId xmlns:p14="http://schemas.microsoft.com/office/powerpoint/2010/main" val="3825571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Know Your Audience</a:t>
            </a:r>
          </a:p>
        </p:txBody>
      </p:sp>
      <p:sp>
        <p:nvSpPr>
          <p:cNvPr id="3" name="Content Placeholder 2"/>
          <p:cNvSpPr>
            <a:spLocks noGrp="1"/>
          </p:cNvSpPr>
          <p:nvPr>
            <p:ph idx="1"/>
          </p:nvPr>
        </p:nvSpPr>
        <p:spPr>
          <a:xfrm>
            <a:off x="838200" y="1825625"/>
            <a:ext cx="9113196" cy="4351338"/>
          </a:xfrm>
        </p:spPr>
        <p:txBody>
          <a:bodyPr>
            <a:normAutofit lnSpcReduction="10000"/>
          </a:bodyPr>
          <a:lstStyle/>
          <a:p>
            <a:r>
              <a:rPr lang="en-US" dirty="0"/>
              <a:t>Ask yourself questions such as: </a:t>
            </a:r>
          </a:p>
          <a:p>
            <a:pPr lvl="1"/>
            <a:r>
              <a:rPr lang="en-US" dirty="0"/>
              <a:t>What does my audience want to know? </a:t>
            </a:r>
          </a:p>
          <a:p>
            <a:pPr lvl="1"/>
            <a:r>
              <a:rPr lang="en-US" dirty="0"/>
              <a:t>What do they need to do? </a:t>
            </a:r>
          </a:p>
          <a:p>
            <a:pPr lvl="1"/>
            <a:r>
              <a:rPr lang="en-US" dirty="0"/>
              <a:t>How can I make the data meaningful and memorable for my stakeholders? </a:t>
            </a:r>
          </a:p>
          <a:p>
            <a:r>
              <a:rPr lang="en-US" dirty="0"/>
              <a:t>It is easy to get carried away with the data and become distracted by all the ways it can be displayed</a:t>
            </a:r>
          </a:p>
          <a:p>
            <a:r>
              <a:rPr lang="en-US" dirty="0"/>
              <a:t>Keep your objective in mind</a:t>
            </a:r>
          </a:p>
          <a:p>
            <a:r>
              <a:rPr lang="en-US" dirty="0"/>
              <a:t>The end result is for a specific audience that is looking for actionable insight that tells a story they can understand and share</a:t>
            </a:r>
            <a:endParaRPr lang="en-IE" dirty="0"/>
          </a:p>
        </p:txBody>
      </p:sp>
      <p:sp>
        <p:nvSpPr>
          <p:cNvPr id="6" name="TextBox 5"/>
          <p:cNvSpPr txBox="1"/>
          <p:nvPr/>
        </p:nvSpPr>
        <p:spPr>
          <a:xfrm>
            <a:off x="9717933" y="5992297"/>
            <a:ext cx="2402732" cy="369332"/>
          </a:xfrm>
          <a:prstGeom prst="rect">
            <a:avLst/>
          </a:prstGeom>
          <a:noFill/>
        </p:spPr>
        <p:txBody>
          <a:bodyPr wrap="square" rtlCol="0">
            <a:spAutoFit/>
          </a:bodyPr>
          <a:lstStyle/>
          <a:p>
            <a:r>
              <a:rPr lang="en-IE" dirty="0"/>
              <a:t>Duncan (2014)</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Tree>
    <p:extLst>
      <p:ext uri="{BB962C8B-B14F-4D97-AF65-F5344CB8AC3E}">
        <p14:creationId xmlns:p14="http://schemas.microsoft.com/office/powerpoint/2010/main" val="1062082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The Factors your Audiences Influence</a:t>
            </a:r>
          </a:p>
        </p:txBody>
      </p:sp>
      <p:sp>
        <p:nvSpPr>
          <p:cNvPr id="3" name="Content Placeholder 2"/>
          <p:cNvSpPr>
            <a:spLocks noGrp="1"/>
          </p:cNvSpPr>
          <p:nvPr>
            <p:ph idx="1"/>
          </p:nvPr>
        </p:nvSpPr>
        <p:spPr>
          <a:xfrm>
            <a:off x="838200" y="1825625"/>
            <a:ext cx="8047892" cy="4351338"/>
          </a:xfrm>
        </p:spPr>
        <p:txBody>
          <a:bodyPr>
            <a:normAutofit/>
          </a:bodyPr>
          <a:lstStyle/>
          <a:p>
            <a:r>
              <a:rPr lang="en-US" sz="4000" dirty="0"/>
              <a:t>Subject-matter appeal</a:t>
            </a:r>
          </a:p>
          <a:p>
            <a:r>
              <a:rPr lang="en-US" sz="4000" dirty="0"/>
              <a:t>Dynamic of need</a:t>
            </a:r>
          </a:p>
          <a:p>
            <a:r>
              <a:rPr lang="en-US" sz="4000" dirty="0"/>
              <a:t>Subject-matter knowledge</a:t>
            </a:r>
          </a:p>
          <a:p>
            <a:pPr lvl="1"/>
            <a:r>
              <a:rPr lang="en-US" sz="3600" dirty="0"/>
              <a:t>Complicated</a:t>
            </a:r>
          </a:p>
          <a:p>
            <a:pPr lvl="1"/>
            <a:r>
              <a:rPr lang="en-US" sz="3600" dirty="0"/>
              <a:t>Complex</a:t>
            </a:r>
          </a:p>
          <a:p>
            <a:pPr lvl="1"/>
            <a:r>
              <a:rPr lang="en-US" sz="3600" dirty="0"/>
              <a:t>Simple</a:t>
            </a:r>
          </a:p>
          <a:p>
            <a:pPr lvl="1"/>
            <a:r>
              <a:rPr lang="en-US" sz="3600" dirty="0"/>
              <a:t>Simplified</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9218" name="Picture 2" descr="http://www.indietips.com/wp-content/uploads/2013/03/audienc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20184" y="2998631"/>
            <a:ext cx="3816884" cy="2862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402749" y="5926454"/>
            <a:ext cx="3834319" cy="246221"/>
          </a:xfrm>
          <a:prstGeom prst="rect">
            <a:avLst/>
          </a:prstGeom>
          <a:noFill/>
        </p:spPr>
        <p:txBody>
          <a:bodyPr wrap="square" rtlCol="0">
            <a:spAutoFit/>
          </a:bodyPr>
          <a:lstStyle/>
          <a:p>
            <a:pPr algn="ctr"/>
            <a:r>
              <a:rPr lang="en-IE" sz="1000" dirty="0"/>
              <a:t>Image source: </a:t>
            </a:r>
            <a:r>
              <a:rPr lang="en-IE" sz="1000" dirty="0">
                <a:hlinkClick r:id="rId5"/>
              </a:rPr>
              <a:t>Indie Tips</a:t>
            </a:r>
            <a:r>
              <a:rPr lang="en-IE" sz="1000" dirty="0"/>
              <a:t>.</a:t>
            </a:r>
          </a:p>
        </p:txBody>
      </p:sp>
    </p:spTree>
    <p:extLst>
      <p:ext uri="{BB962C8B-B14F-4D97-AF65-F5344CB8AC3E}">
        <p14:creationId xmlns:p14="http://schemas.microsoft.com/office/powerpoint/2010/main" val="925478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The Factors your Audiences Influence</a:t>
            </a:r>
          </a:p>
        </p:txBody>
      </p:sp>
      <p:sp>
        <p:nvSpPr>
          <p:cNvPr id="3" name="Content Placeholder 2"/>
          <p:cNvSpPr>
            <a:spLocks noGrp="1"/>
          </p:cNvSpPr>
          <p:nvPr>
            <p:ph idx="1"/>
          </p:nvPr>
        </p:nvSpPr>
        <p:spPr>
          <a:xfrm>
            <a:off x="838200" y="1825625"/>
            <a:ext cx="8047892" cy="4351338"/>
          </a:xfrm>
        </p:spPr>
        <p:txBody>
          <a:bodyPr>
            <a:normAutofit/>
          </a:bodyPr>
          <a:lstStyle/>
          <a:p>
            <a:r>
              <a:rPr lang="en-US" sz="4000" dirty="0"/>
              <a:t>What do they need to know?</a:t>
            </a:r>
          </a:p>
          <a:p>
            <a:r>
              <a:rPr lang="en-US" sz="4000" dirty="0"/>
              <a:t>Unfamiliar representation</a:t>
            </a:r>
          </a:p>
          <a:p>
            <a:r>
              <a:rPr lang="en-US" sz="4000" dirty="0"/>
              <a:t>Time</a:t>
            </a:r>
          </a:p>
          <a:p>
            <a:r>
              <a:rPr lang="en-US" sz="4000" dirty="0"/>
              <a:t>Format</a:t>
            </a:r>
          </a:p>
          <a:p>
            <a:r>
              <a:rPr lang="en-US" sz="4000" dirty="0"/>
              <a:t>Personal tastes</a:t>
            </a:r>
          </a:p>
          <a:p>
            <a:r>
              <a:rPr lang="en-US" sz="4000" dirty="0"/>
              <a:t>Attitude and emotion</a:t>
            </a:r>
            <a:endParaRPr lang="en-US" sz="36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2" descr="http://www.indietips.com/wp-content/uploads/2013/03/audienc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420182" y="3032999"/>
            <a:ext cx="3816885" cy="28746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519481" y="5930742"/>
            <a:ext cx="3834319" cy="246221"/>
          </a:xfrm>
          <a:prstGeom prst="rect">
            <a:avLst/>
          </a:prstGeom>
          <a:noFill/>
        </p:spPr>
        <p:txBody>
          <a:bodyPr wrap="square" rtlCol="0">
            <a:spAutoFit/>
          </a:bodyPr>
          <a:lstStyle/>
          <a:p>
            <a:pPr algn="ctr"/>
            <a:r>
              <a:rPr lang="en-IE" sz="1000" dirty="0"/>
              <a:t>Image source: </a:t>
            </a:r>
            <a:r>
              <a:rPr lang="en-IE" sz="1000" dirty="0">
                <a:hlinkClick r:id="rId5"/>
              </a:rPr>
              <a:t>Indie Tips</a:t>
            </a:r>
            <a:r>
              <a:rPr lang="en-IE" sz="1000" dirty="0"/>
              <a:t>.</a:t>
            </a:r>
          </a:p>
        </p:txBody>
      </p:sp>
    </p:spTree>
    <p:extLst>
      <p:ext uri="{BB962C8B-B14F-4D97-AF65-F5344CB8AC3E}">
        <p14:creationId xmlns:p14="http://schemas.microsoft.com/office/powerpoint/2010/main" val="1998254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Elegant Design</a:t>
            </a:r>
          </a:p>
        </p:txBody>
      </p:sp>
      <p:sp>
        <p:nvSpPr>
          <p:cNvPr id="3" name="Content Placeholder 2"/>
          <p:cNvSpPr>
            <a:spLocks noGrp="1"/>
          </p:cNvSpPr>
          <p:nvPr>
            <p:ph idx="1"/>
          </p:nvPr>
        </p:nvSpPr>
        <p:spPr>
          <a:xfrm>
            <a:off x="838200" y="1825625"/>
            <a:ext cx="8047892" cy="4351338"/>
          </a:xfrm>
        </p:spPr>
        <p:txBody>
          <a:bodyPr>
            <a:normAutofit/>
          </a:bodyPr>
          <a:lstStyle/>
          <a:p>
            <a:r>
              <a:rPr lang="en-US" sz="4000" dirty="0"/>
              <a:t>How do you achieve elegance in design?</a:t>
            </a:r>
          </a:p>
          <a:p>
            <a:pPr lvl="1"/>
            <a:r>
              <a:rPr lang="en-US" sz="3600" dirty="0"/>
              <a:t>Eliminate the arbitrary</a:t>
            </a:r>
          </a:p>
          <a:p>
            <a:pPr lvl="1"/>
            <a:r>
              <a:rPr lang="en-US" sz="3600" dirty="0"/>
              <a:t>Thoroughness</a:t>
            </a:r>
          </a:p>
          <a:p>
            <a:pPr lvl="1"/>
            <a:r>
              <a:rPr lang="en-US" sz="3600" dirty="0"/>
              <a:t>Style</a:t>
            </a:r>
          </a:p>
          <a:p>
            <a:pPr lvl="1"/>
            <a:r>
              <a:rPr lang="en-US" sz="3600" dirty="0"/>
              <a:t>Decoration should be additive, </a:t>
            </a:r>
            <a:br>
              <a:rPr lang="en-US" sz="3600" dirty="0"/>
            </a:br>
            <a:r>
              <a:rPr lang="en-US" sz="3600" dirty="0"/>
              <a:t>not negative</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6" name="Rounded Rectangle 5"/>
          <p:cNvSpPr/>
          <p:nvPr/>
        </p:nvSpPr>
        <p:spPr>
          <a:xfrm>
            <a:off x="6026160" y="280178"/>
            <a:ext cx="2568102" cy="141051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Principle 3</a:t>
            </a:r>
          </a:p>
          <a:p>
            <a:pPr algn="ctr"/>
            <a:endParaRPr lang="en-IE" dirty="0"/>
          </a:p>
          <a:p>
            <a:pPr algn="ctr"/>
            <a:r>
              <a:rPr lang="en-IE" dirty="0"/>
              <a:t>Good data visualization is </a:t>
            </a:r>
            <a:r>
              <a:rPr lang="en-IE" b="1" dirty="0"/>
              <a:t>ELEGANT</a:t>
            </a:r>
            <a:endParaRPr lang="en-IE" dirty="0"/>
          </a:p>
        </p:txBody>
      </p:sp>
      <p:pic>
        <p:nvPicPr>
          <p:cNvPr id="4" name="Picture 3"/>
          <p:cNvPicPr>
            <a:picLocks noChangeAspect="1"/>
          </p:cNvPicPr>
          <p:nvPr/>
        </p:nvPicPr>
        <p:blipFill>
          <a:blip r:embed="rId4"/>
          <a:stretch>
            <a:fillRect/>
          </a:stretch>
        </p:blipFill>
        <p:spPr>
          <a:xfrm>
            <a:off x="8886092" y="2304073"/>
            <a:ext cx="3015056" cy="4578577"/>
          </a:xfrm>
          <a:prstGeom prst="rect">
            <a:avLst/>
          </a:prstGeom>
        </p:spPr>
      </p:pic>
      <p:sp>
        <p:nvSpPr>
          <p:cNvPr id="7" name="TextBox 6"/>
          <p:cNvSpPr txBox="1"/>
          <p:nvPr/>
        </p:nvSpPr>
        <p:spPr>
          <a:xfrm>
            <a:off x="4862146" y="6611779"/>
            <a:ext cx="3856892" cy="246221"/>
          </a:xfrm>
          <a:prstGeom prst="rect">
            <a:avLst/>
          </a:prstGeom>
          <a:noFill/>
        </p:spPr>
        <p:txBody>
          <a:bodyPr wrap="square" rtlCol="0">
            <a:spAutoFit/>
          </a:bodyPr>
          <a:lstStyle/>
          <a:p>
            <a:pPr algn="r"/>
            <a:r>
              <a:rPr lang="en-IE" sz="1000" dirty="0"/>
              <a:t>Image source: </a:t>
            </a:r>
            <a:r>
              <a:rPr lang="en-IE" sz="1000" dirty="0">
                <a:hlinkClick r:id="rId5"/>
              </a:rPr>
              <a:t>Wall Street Journal</a:t>
            </a:r>
            <a:r>
              <a:rPr lang="en-IE" sz="1000" dirty="0"/>
              <a:t>.</a:t>
            </a:r>
          </a:p>
        </p:txBody>
      </p:sp>
    </p:spTree>
    <p:extLst>
      <p:ext uri="{BB962C8B-B14F-4D97-AF65-F5344CB8AC3E}">
        <p14:creationId xmlns:p14="http://schemas.microsoft.com/office/powerpoint/2010/main" val="2659470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Visualization Workflow</a:t>
            </a:r>
          </a:p>
        </p:txBody>
      </p:sp>
      <p:sp>
        <p:nvSpPr>
          <p:cNvPr id="3" name="Content Placeholder 2"/>
          <p:cNvSpPr>
            <a:spLocks noGrp="1"/>
          </p:cNvSpPr>
          <p:nvPr>
            <p:ph idx="1"/>
          </p:nvPr>
        </p:nvSpPr>
        <p:spPr>
          <a:xfrm>
            <a:off x="838200" y="1825625"/>
            <a:ext cx="6292174" cy="4351338"/>
          </a:xfrm>
        </p:spPr>
        <p:txBody>
          <a:bodyPr>
            <a:normAutofit/>
          </a:bodyPr>
          <a:lstStyle/>
          <a:p>
            <a:r>
              <a:rPr lang="en-US" sz="4000" i="1" dirty="0"/>
              <a:t>Clear, effective and efficient thinking is the critical difference between a visualization that succeeds and one that fails.</a:t>
            </a:r>
          </a:p>
          <a:p>
            <a:endParaRPr lang="en-US" sz="4000" i="1" dirty="0"/>
          </a:p>
          <a:p>
            <a:pPr marL="0" indent="0" algn="r">
              <a:buNone/>
            </a:pPr>
            <a:r>
              <a:rPr lang="en-US" sz="4000" dirty="0"/>
              <a:t>Andy Kirk (2016)</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8478361" y="2994195"/>
            <a:ext cx="2601268" cy="3486954"/>
          </a:xfrm>
          <a:prstGeom prst="rect">
            <a:avLst/>
          </a:prstGeom>
        </p:spPr>
      </p:pic>
      <p:sp>
        <p:nvSpPr>
          <p:cNvPr id="7" name="Rectangle 6"/>
          <p:cNvSpPr/>
          <p:nvPr/>
        </p:nvSpPr>
        <p:spPr>
          <a:xfrm>
            <a:off x="6730995" y="6572252"/>
            <a:ext cx="6096000" cy="215444"/>
          </a:xfrm>
          <a:prstGeom prst="rect">
            <a:avLst/>
          </a:prstGeom>
        </p:spPr>
        <p:txBody>
          <a:bodyPr>
            <a:spAutoFit/>
          </a:bodyPr>
          <a:lstStyle/>
          <a:p>
            <a:pPr algn="ctr"/>
            <a:r>
              <a:rPr lang="en-IE" sz="800" dirty="0"/>
              <a:t>Image source: https://www.amazon.co.uk/Data-Visualisation-Handbook-Driven-Design-ebook/dp/B01G2C5VCG</a:t>
            </a:r>
          </a:p>
        </p:txBody>
      </p:sp>
    </p:spTree>
    <p:extLst>
      <p:ext uri="{BB962C8B-B14F-4D97-AF65-F5344CB8AC3E}">
        <p14:creationId xmlns:p14="http://schemas.microsoft.com/office/powerpoint/2010/main" val="2043126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Better Decision Making</a:t>
            </a:r>
          </a:p>
        </p:txBody>
      </p:sp>
      <p:sp>
        <p:nvSpPr>
          <p:cNvPr id="3" name="Content Placeholder 2"/>
          <p:cNvSpPr>
            <a:spLocks noGrp="1"/>
          </p:cNvSpPr>
          <p:nvPr>
            <p:ph idx="1"/>
          </p:nvPr>
        </p:nvSpPr>
        <p:spPr>
          <a:xfrm>
            <a:off x="838200" y="1825625"/>
            <a:ext cx="8047892" cy="4351338"/>
          </a:xfrm>
        </p:spPr>
        <p:txBody>
          <a:bodyPr>
            <a:normAutofit/>
          </a:bodyPr>
          <a:lstStyle/>
          <a:p>
            <a:r>
              <a:rPr lang="en-US" sz="4000" dirty="0"/>
              <a:t>Visualization Workflow – two sections:</a:t>
            </a:r>
          </a:p>
          <a:p>
            <a:pPr lvl="1"/>
            <a:r>
              <a:rPr lang="en-US" sz="3600" dirty="0"/>
              <a:t>The Importance of Process</a:t>
            </a:r>
          </a:p>
          <a:p>
            <a:pPr lvl="1"/>
            <a:r>
              <a:rPr lang="en-US" sz="3600" dirty="0"/>
              <a:t>The Process in Practice</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8478361" y="2994195"/>
            <a:ext cx="2601268" cy="3486954"/>
          </a:xfrm>
          <a:prstGeom prst="rect">
            <a:avLst/>
          </a:prstGeom>
        </p:spPr>
      </p:pic>
    </p:spTree>
    <p:extLst>
      <p:ext uri="{BB962C8B-B14F-4D97-AF65-F5344CB8AC3E}">
        <p14:creationId xmlns:p14="http://schemas.microsoft.com/office/powerpoint/2010/main" val="377734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Making Decisions</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6" name="Rectangle 3"/>
          <p:cNvSpPr txBox="1">
            <a:spLocks noChangeArrowheads="1"/>
          </p:cNvSpPr>
          <p:nvPr/>
        </p:nvSpPr>
        <p:spPr>
          <a:xfrm>
            <a:off x="838200" y="1775297"/>
            <a:ext cx="8229600" cy="4530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ja-JP" dirty="0">
                <a:ea typeface="ＭＳ Ｐゴシック" panose="020B0600070205080204" pitchFamily="34" charset="-128"/>
              </a:rPr>
              <a:t>How decision-making relates to problem solving</a:t>
            </a:r>
            <a:r>
              <a:rPr lang="en-US" altLang="ja-JP" dirty="0">
                <a:ea typeface="ＭＳ Ｐゴシック" panose="020B0600070205080204" pitchFamily="34" charset="-128"/>
              </a:rPr>
              <a:t> </a:t>
            </a:r>
            <a:endParaRPr lang="en-US" altLang="en-US" dirty="0"/>
          </a:p>
        </p:txBody>
      </p:sp>
      <p:pic>
        <p:nvPicPr>
          <p:cNvPr id="7" name="Picture 5" descr="HerbertSim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7122" y="2990394"/>
            <a:ext cx="9652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uber_squ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572" y="4758076"/>
            <a:ext cx="14287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4006309" y="3389651"/>
            <a:ext cx="2592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ja-JP" sz="1800" b="1">
                <a:ea typeface="ＭＳ Ｐゴシック" panose="020B0600070205080204" pitchFamily="34" charset="-128"/>
              </a:rPr>
              <a:t>Herbert Simon </a:t>
            </a:r>
            <a:br>
              <a:rPr lang="en-GB" altLang="ja-JP" sz="1800" b="1">
                <a:ea typeface="ＭＳ Ｐゴシック" panose="020B0600070205080204" pitchFamily="34" charset="-128"/>
              </a:rPr>
            </a:br>
            <a:r>
              <a:rPr lang="en-GB" altLang="ja-JP" sz="1800" b="1">
                <a:ea typeface="ＭＳ Ｐゴシック" panose="020B0600070205080204" pitchFamily="34" charset="-128"/>
              </a:rPr>
              <a:t>(1960)</a:t>
            </a:r>
            <a:endParaRPr lang="en-US" altLang="en-US" sz="1800" b="1"/>
          </a:p>
        </p:txBody>
      </p:sp>
      <p:sp>
        <p:nvSpPr>
          <p:cNvPr id="10" name="Text Box 9"/>
          <p:cNvSpPr txBox="1">
            <a:spLocks noChangeArrowheads="1"/>
          </p:cNvSpPr>
          <p:nvPr/>
        </p:nvSpPr>
        <p:spPr bwMode="auto">
          <a:xfrm>
            <a:off x="3934872" y="5189876"/>
            <a:ext cx="25923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ja-JP" sz="1800" b="1">
                <a:ea typeface="ＭＳ Ｐゴシック" panose="020B0600070205080204" pitchFamily="34" charset="-128"/>
              </a:rPr>
              <a:t>George Huber </a:t>
            </a:r>
            <a:br>
              <a:rPr lang="en-GB" altLang="ja-JP" sz="1800" b="1">
                <a:ea typeface="ＭＳ Ｐゴシック" panose="020B0600070205080204" pitchFamily="34" charset="-128"/>
              </a:rPr>
            </a:br>
            <a:r>
              <a:rPr lang="en-GB" altLang="ja-JP" sz="1800" b="1">
                <a:ea typeface="ＭＳ Ｐゴシック" panose="020B0600070205080204" pitchFamily="34" charset="-128"/>
              </a:rPr>
              <a:t>(1980)</a:t>
            </a:r>
            <a:endParaRPr lang="en-US" altLang="en-US" sz="1800" b="1"/>
          </a:p>
        </p:txBody>
      </p:sp>
      <p:pic>
        <p:nvPicPr>
          <p:cNvPr id="11" name="Picture 10" descr="Figure 3-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9922" y="2526051"/>
            <a:ext cx="4032250" cy="399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8623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The Importance of Process</a:t>
            </a:r>
          </a:p>
        </p:txBody>
      </p:sp>
      <p:sp>
        <p:nvSpPr>
          <p:cNvPr id="3" name="Content Placeholder 2"/>
          <p:cNvSpPr>
            <a:spLocks noGrp="1"/>
          </p:cNvSpPr>
          <p:nvPr>
            <p:ph idx="1"/>
          </p:nvPr>
        </p:nvSpPr>
        <p:spPr>
          <a:xfrm>
            <a:off x="838200" y="1825624"/>
            <a:ext cx="8047892" cy="4964281"/>
          </a:xfrm>
        </p:spPr>
        <p:txBody>
          <a:bodyPr>
            <a:normAutofit lnSpcReduction="10000"/>
          </a:bodyPr>
          <a:lstStyle/>
          <a:p>
            <a:r>
              <a:rPr lang="en-US" sz="4000" dirty="0"/>
              <a:t>Pareto Principle:</a:t>
            </a:r>
          </a:p>
          <a:p>
            <a:pPr lvl="1"/>
            <a:r>
              <a:rPr lang="en-US" sz="3600" dirty="0"/>
              <a:t>20% of decisions made have implications for about 80% of the final visible design</a:t>
            </a:r>
          </a:p>
          <a:p>
            <a:r>
              <a:rPr lang="en-US" sz="4000" dirty="0"/>
              <a:t>Attention to every decision</a:t>
            </a:r>
          </a:p>
          <a:p>
            <a:pPr lvl="1"/>
            <a:r>
              <a:rPr lang="en-US" sz="3600" dirty="0"/>
              <a:t>Detail</a:t>
            </a:r>
          </a:p>
          <a:p>
            <a:pPr lvl="1"/>
            <a:r>
              <a:rPr lang="en-US" sz="3600" dirty="0"/>
              <a:t>Precision</a:t>
            </a:r>
          </a:p>
          <a:p>
            <a:pPr lvl="1"/>
            <a:r>
              <a:rPr lang="en-US" sz="3600" dirty="0"/>
              <a:t>Accuracy</a:t>
            </a:r>
          </a:p>
          <a:p>
            <a:r>
              <a:rPr lang="en-US" sz="4000" dirty="0"/>
              <a:t>Strive for best</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9766570" y="3636644"/>
            <a:ext cx="2425429" cy="3221356"/>
          </a:xfrm>
          <a:prstGeom prst="rect">
            <a:avLst/>
          </a:prstGeom>
        </p:spPr>
      </p:pic>
      <p:sp>
        <p:nvSpPr>
          <p:cNvPr id="7" name="Rectangle 6"/>
          <p:cNvSpPr/>
          <p:nvPr/>
        </p:nvSpPr>
        <p:spPr>
          <a:xfrm>
            <a:off x="3670570" y="6642556"/>
            <a:ext cx="6096000" cy="215444"/>
          </a:xfrm>
          <a:prstGeom prst="rect">
            <a:avLst/>
          </a:prstGeom>
        </p:spPr>
        <p:txBody>
          <a:bodyPr>
            <a:spAutoFit/>
          </a:bodyPr>
          <a:lstStyle/>
          <a:p>
            <a:pPr algn="r"/>
            <a:r>
              <a:rPr lang="en-IE" sz="800" dirty="0"/>
              <a:t>Image Source: </a:t>
            </a:r>
            <a:r>
              <a:rPr lang="en-IE" sz="800" dirty="0">
                <a:hlinkClick r:id="rId5"/>
              </a:rPr>
              <a:t>Wikimedia Commons</a:t>
            </a:r>
            <a:r>
              <a:rPr lang="en-IE" sz="800" dirty="0"/>
              <a:t>.</a:t>
            </a:r>
          </a:p>
        </p:txBody>
      </p:sp>
      <p:sp>
        <p:nvSpPr>
          <p:cNvPr id="8" name="Oval Callout 7"/>
          <p:cNvSpPr/>
          <p:nvPr/>
        </p:nvSpPr>
        <p:spPr>
          <a:xfrm>
            <a:off x="6201258" y="4376096"/>
            <a:ext cx="2684834" cy="1935804"/>
          </a:xfrm>
          <a:prstGeom prst="wedgeEllipseCallout">
            <a:avLst>
              <a:gd name="adj1" fmla="val 103602"/>
              <a:gd name="adj2" fmla="val 3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Have no fear of perfection - you'll never reach it. </a:t>
            </a:r>
          </a:p>
          <a:p>
            <a:pPr algn="r"/>
            <a:endParaRPr lang="en-US" sz="1400" dirty="0"/>
          </a:p>
          <a:p>
            <a:pPr algn="r"/>
            <a:r>
              <a:rPr lang="en-US" sz="1400" dirty="0"/>
              <a:t>Dali</a:t>
            </a:r>
          </a:p>
        </p:txBody>
      </p:sp>
    </p:spTree>
    <p:extLst>
      <p:ext uri="{BB962C8B-B14F-4D97-AF65-F5344CB8AC3E}">
        <p14:creationId xmlns:p14="http://schemas.microsoft.com/office/powerpoint/2010/main" val="3712179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838200" y="2304073"/>
            <a:ext cx="10558685" cy="2320023"/>
          </a:xfrm>
          <a:prstGeom prst="rect">
            <a:avLst/>
          </a:prstGeom>
        </p:spPr>
      </p:pic>
      <p:sp>
        <p:nvSpPr>
          <p:cNvPr id="2" name="Title 1"/>
          <p:cNvSpPr>
            <a:spLocks noGrp="1"/>
          </p:cNvSpPr>
          <p:nvPr>
            <p:ph type="title"/>
          </p:nvPr>
        </p:nvSpPr>
        <p:spPr/>
        <p:txBody>
          <a:bodyPr/>
          <a:lstStyle/>
          <a:p>
            <a:r>
              <a:rPr lang="en-IE" dirty="0"/>
              <a:t>Four Stages of Visualization Workflow</a:t>
            </a:r>
          </a:p>
        </p:txBody>
      </p:sp>
      <p:pic>
        <p:nvPicPr>
          <p:cNvPr id="5" name="Picture 4"/>
          <p:cNvPicPr>
            <a:picLocks noChangeAspect="1"/>
          </p:cNvPicPr>
          <p:nvPr/>
        </p:nvPicPr>
        <p:blipFill>
          <a:blip r:embed="rId4"/>
          <a:stretch>
            <a:fillRect/>
          </a:stretch>
        </p:blipFill>
        <p:spPr>
          <a:xfrm>
            <a:off x="9623668" y="371475"/>
            <a:ext cx="2568331" cy="1926248"/>
          </a:xfrm>
          <a:prstGeom prst="rect">
            <a:avLst/>
          </a:prstGeom>
        </p:spPr>
      </p:pic>
      <p:sp>
        <p:nvSpPr>
          <p:cNvPr id="33" name="Down Arrow 32"/>
          <p:cNvSpPr/>
          <p:nvPr/>
        </p:nvSpPr>
        <p:spPr>
          <a:xfrm>
            <a:off x="1780510" y="4228964"/>
            <a:ext cx="496111" cy="739302"/>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
        <p:nvSpPr>
          <p:cNvPr id="34" name="Down Arrow 33"/>
          <p:cNvSpPr/>
          <p:nvPr/>
        </p:nvSpPr>
        <p:spPr>
          <a:xfrm>
            <a:off x="4446620" y="4228964"/>
            <a:ext cx="496111" cy="739302"/>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
        <p:nvSpPr>
          <p:cNvPr id="35" name="Down Arrow 34"/>
          <p:cNvSpPr/>
          <p:nvPr/>
        </p:nvSpPr>
        <p:spPr>
          <a:xfrm>
            <a:off x="7209903" y="4228963"/>
            <a:ext cx="496111" cy="739302"/>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
        <p:nvSpPr>
          <p:cNvPr id="36" name="Down Arrow 35"/>
          <p:cNvSpPr/>
          <p:nvPr/>
        </p:nvSpPr>
        <p:spPr>
          <a:xfrm>
            <a:off x="9883918" y="4260795"/>
            <a:ext cx="496111" cy="739302"/>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
        <p:nvSpPr>
          <p:cNvPr id="37" name="Rectangle 36"/>
          <p:cNvSpPr/>
          <p:nvPr/>
        </p:nvSpPr>
        <p:spPr>
          <a:xfrm>
            <a:off x="1149137" y="5063550"/>
            <a:ext cx="1750570" cy="172635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Planning,</a:t>
            </a:r>
          </a:p>
          <a:p>
            <a:pPr algn="ctr"/>
            <a:r>
              <a:rPr lang="en-IE" dirty="0"/>
              <a:t>Defining, </a:t>
            </a:r>
            <a:br>
              <a:rPr lang="en-IE" dirty="0"/>
            </a:br>
            <a:r>
              <a:rPr lang="en-IE" dirty="0"/>
              <a:t>Initiating</a:t>
            </a:r>
          </a:p>
          <a:p>
            <a:pPr algn="ctr"/>
            <a:endParaRPr lang="en-IE" dirty="0"/>
          </a:p>
          <a:p>
            <a:pPr algn="ctr"/>
            <a:r>
              <a:rPr lang="en-IE" dirty="0"/>
              <a:t>…project.</a:t>
            </a:r>
          </a:p>
        </p:txBody>
      </p:sp>
      <p:sp>
        <p:nvSpPr>
          <p:cNvPr id="38" name="Rectangle 37"/>
          <p:cNvSpPr/>
          <p:nvPr/>
        </p:nvSpPr>
        <p:spPr>
          <a:xfrm>
            <a:off x="3819390" y="5063550"/>
            <a:ext cx="1750570" cy="172635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Gather,</a:t>
            </a:r>
          </a:p>
          <a:p>
            <a:pPr algn="ctr"/>
            <a:r>
              <a:rPr lang="en-IE" dirty="0"/>
              <a:t>Handle,</a:t>
            </a:r>
          </a:p>
          <a:p>
            <a:pPr algn="ctr"/>
            <a:r>
              <a:rPr lang="en-IE" dirty="0"/>
              <a:t>Prepare</a:t>
            </a:r>
          </a:p>
          <a:p>
            <a:pPr algn="ctr"/>
            <a:endParaRPr lang="en-IE" dirty="0"/>
          </a:p>
          <a:p>
            <a:pPr algn="ctr"/>
            <a:r>
              <a:rPr lang="en-IE" dirty="0"/>
              <a:t>…data.</a:t>
            </a:r>
          </a:p>
        </p:txBody>
      </p:sp>
      <p:sp>
        <p:nvSpPr>
          <p:cNvPr id="39" name="Rectangle 38"/>
          <p:cNvSpPr/>
          <p:nvPr/>
        </p:nvSpPr>
        <p:spPr>
          <a:xfrm>
            <a:off x="6586816" y="5063550"/>
            <a:ext cx="1750570" cy="172635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a:p>
            <a:pPr algn="ctr"/>
            <a:r>
              <a:rPr lang="en-IE" dirty="0"/>
              <a:t>Define,</a:t>
            </a:r>
          </a:p>
          <a:p>
            <a:pPr algn="ctr"/>
            <a:r>
              <a:rPr lang="en-IE" dirty="0"/>
              <a:t>Show</a:t>
            </a:r>
          </a:p>
          <a:p>
            <a:pPr algn="ctr"/>
            <a:endParaRPr lang="en-IE" dirty="0"/>
          </a:p>
          <a:p>
            <a:pPr algn="ctr"/>
            <a:r>
              <a:rPr lang="en-IE" dirty="0"/>
              <a:t>…audience.</a:t>
            </a:r>
          </a:p>
        </p:txBody>
      </p:sp>
      <p:sp>
        <p:nvSpPr>
          <p:cNvPr id="40" name="Rectangle 39"/>
          <p:cNvSpPr/>
          <p:nvPr/>
        </p:nvSpPr>
        <p:spPr>
          <a:xfrm>
            <a:off x="9256688" y="5063550"/>
            <a:ext cx="1750570" cy="172635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dirty="0"/>
              <a:t>Consider design options</a:t>
            </a:r>
          </a:p>
        </p:txBody>
      </p:sp>
    </p:spTree>
    <p:extLst>
      <p:ext uri="{BB962C8B-B14F-4D97-AF65-F5344CB8AC3E}">
        <p14:creationId xmlns:p14="http://schemas.microsoft.com/office/powerpoint/2010/main" val="1093789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Data Representation</a:t>
            </a:r>
          </a:p>
        </p:txBody>
      </p:sp>
      <p:sp>
        <p:nvSpPr>
          <p:cNvPr id="3" name="Content Placeholder 2"/>
          <p:cNvSpPr>
            <a:spLocks noGrp="1"/>
          </p:cNvSpPr>
          <p:nvPr>
            <p:ph idx="1"/>
          </p:nvPr>
        </p:nvSpPr>
        <p:spPr>
          <a:xfrm>
            <a:off x="838200" y="1825625"/>
            <a:ext cx="10416702" cy="4351338"/>
          </a:xfrm>
        </p:spPr>
        <p:txBody>
          <a:bodyPr>
            <a:normAutofit/>
          </a:bodyPr>
          <a:lstStyle/>
          <a:p>
            <a:r>
              <a:rPr lang="en-US" sz="4000" dirty="0"/>
              <a:t>Recall – definition of “Data Visualization”</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10" name="Picture 9"/>
          <p:cNvPicPr>
            <a:picLocks noChangeAspect="1"/>
          </p:cNvPicPr>
          <p:nvPr/>
        </p:nvPicPr>
        <p:blipFill>
          <a:blip r:embed="rId4"/>
          <a:stretch>
            <a:fillRect/>
          </a:stretch>
        </p:blipFill>
        <p:spPr>
          <a:xfrm>
            <a:off x="2351491" y="2930914"/>
            <a:ext cx="7748145" cy="3246049"/>
          </a:xfrm>
          <a:prstGeom prst="rect">
            <a:avLst/>
          </a:prstGeom>
        </p:spPr>
      </p:pic>
      <p:cxnSp>
        <p:nvCxnSpPr>
          <p:cNvPr id="7" name="Straight Connector 6"/>
          <p:cNvCxnSpPr/>
          <p:nvPr/>
        </p:nvCxnSpPr>
        <p:spPr>
          <a:xfrm flipV="1">
            <a:off x="2834633" y="4717916"/>
            <a:ext cx="1624519" cy="9727"/>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363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The Process in Practice</a:t>
            </a:r>
          </a:p>
        </p:txBody>
      </p:sp>
      <p:sp>
        <p:nvSpPr>
          <p:cNvPr id="3" name="Content Placeholder 2"/>
          <p:cNvSpPr>
            <a:spLocks noGrp="1"/>
          </p:cNvSpPr>
          <p:nvPr>
            <p:ph idx="1"/>
          </p:nvPr>
        </p:nvSpPr>
        <p:spPr>
          <a:xfrm>
            <a:off x="838200" y="1825625"/>
            <a:ext cx="8047892" cy="4351338"/>
          </a:xfrm>
        </p:spPr>
        <p:txBody>
          <a:bodyPr>
            <a:normAutofit fontScale="62500" lnSpcReduction="20000"/>
          </a:bodyPr>
          <a:lstStyle/>
          <a:p>
            <a:r>
              <a:rPr lang="en-US" sz="4000" dirty="0"/>
              <a:t>Managing progress and resources</a:t>
            </a:r>
          </a:p>
          <a:p>
            <a:r>
              <a:rPr lang="en-US" sz="4000" dirty="0"/>
              <a:t>Room to think</a:t>
            </a:r>
          </a:p>
          <a:p>
            <a:r>
              <a:rPr lang="en-US" sz="4000" dirty="0"/>
              <a:t>Heuristics to support decisions</a:t>
            </a:r>
          </a:p>
          <a:p>
            <a:r>
              <a:rPr lang="en-US" sz="4000" dirty="0"/>
              <a:t>Pen and Paper</a:t>
            </a:r>
          </a:p>
          <a:p>
            <a:r>
              <a:rPr lang="en-US" sz="4000" dirty="0"/>
              <a:t>Note-taking</a:t>
            </a:r>
          </a:p>
          <a:p>
            <a:r>
              <a:rPr lang="en-US" sz="4000" dirty="0"/>
              <a:t>Communication</a:t>
            </a:r>
          </a:p>
          <a:p>
            <a:r>
              <a:rPr lang="en-US" sz="4000" dirty="0"/>
              <a:t>Research</a:t>
            </a:r>
          </a:p>
          <a:p>
            <a:r>
              <a:rPr lang="en-US" sz="4000" dirty="0"/>
              <a:t>Attention to detail</a:t>
            </a:r>
          </a:p>
          <a:p>
            <a:r>
              <a:rPr lang="en-US" sz="4000" dirty="0"/>
              <a:t>Make it work for you</a:t>
            </a:r>
          </a:p>
          <a:p>
            <a:r>
              <a:rPr lang="en-US" sz="4000" dirty="0"/>
              <a:t>Be honest with yourself</a:t>
            </a:r>
          </a:p>
          <a:p>
            <a:r>
              <a:rPr lang="en-US" sz="4000" dirty="0"/>
              <a:t>Learn</a:t>
            </a:r>
          </a:p>
          <a:p>
            <a:endParaRPr lang="en-US" sz="4000"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4" name="Picture 3"/>
          <p:cNvPicPr>
            <a:picLocks noChangeAspect="1"/>
          </p:cNvPicPr>
          <p:nvPr/>
        </p:nvPicPr>
        <p:blipFill>
          <a:blip r:embed="rId4"/>
          <a:stretch>
            <a:fillRect/>
          </a:stretch>
        </p:blipFill>
        <p:spPr>
          <a:xfrm>
            <a:off x="4935729" y="3380724"/>
            <a:ext cx="6926861" cy="1522015"/>
          </a:xfrm>
          <a:prstGeom prst="rect">
            <a:avLst/>
          </a:prstGeom>
        </p:spPr>
      </p:pic>
    </p:spTree>
    <p:extLst>
      <p:ext uri="{BB962C8B-B14F-4D97-AF65-F5344CB8AC3E}">
        <p14:creationId xmlns:p14="http://schemas.microsoft.com/office/powerpoint/2010/main" val="3144418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AAB6F-23B1-42FD-A376-E0917EE56837}"/>
              </a:ext>
            </a:extLst>
          </p:cNvPr>
          <p:cNvSpPr>
            <a:spLocks noGrp="1"/>
          </p:cNvSpPr>
          <p:nvPr>
            <p:ph type="title"/>
          </p:nvPr>
        </p:nvSpPr>
        <p:spPr/>
        <p:txBody>
          <a:bodyPr/>
          <a:lstStyle/>
          <a:p>
            <a:r>
              <a:rPr lang="en-GB" dirty="0"/>
              <a:t>What’s going on in this chart?</a:t>
            </a:r>
            <a:endParaRPr lang="en-IE" dirty="0"/>
          </a:p>
        </p:txBody>
      </p:sp>
      <p:pic>
        <p:nvPicPr>
          <p:cNvPr id="6" name="Content Placeholder 5">
            <a:extLst>
              <a:ext uri="{FF2B5EF4-FFF2-40B4-BE49-F238E27FC236}">
                <a16:creationId xmlns:a16="http://schemas.microsoft.com/office/drawing/2014/main" id="{25A862D2-E16B-44AE-87D9-A2506FE07F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4454" y="1825625"/>
            <a:ext cx="8803091" cy="4351338"/>
          </a:xfrm>
        </p:spPr>
      </p:pic>
      <p:sp>
        <p:nvSpPr>
          <p:cNvPr id="4" name="Rectangle 3">
            <a:extLst>
              <a:ext uri="{FF2B5EF4-FFF2-40B4-BE49-F238E27FC236}">
                <a16:creationId xmlns:a16="http://schemas.microsoft.com/office/drawing/2014/main" id="{EF0A24CD-322C-4E20-BF3D-69FD1ABDE2FE}"/>
              </a:ext>
            </a:extLst>
          </p:cNvPr>
          <p:cNvSpPr/>
          <p:nvPr/>
        </p:nvSpPr>
        <p:spPr>
          <a:xfrm>
            <a:off x="1694454" y="6276713"/>
            <a:ext cx="9659346" cy="369332"/>
          </a:xfrm>
          <a:prstGeom prst="rect">
            <a:avLst/>
          </a:prstGeom>
        </p:spPr>
        <p:txBody>
          <a:bodyPr wrap="square">
            <a:spAutoFit/>
          </a:bodyPr>
          <a:lstStyle/>
          <a:p>
            <a:r>
              <a:rPr lang="en-IE" dirty="0"/>
              <a:t>https://www.nytimes.com/2018/01/04/learning/whats-going-on-in-this-graph-jan-9-2018.html</a:t>
            </a:r>
          </a:p>
        </p:txBody>
      </p:sp>
    </p:spTree>
    <p:extLst>
      <p:ext uri="{BB962C8B-B14F-4D97-AF65-F5344CB8AC3E}">
        <p14:creationId xmlns:p14="http://schemas.microsoft.com/office/powerpoint/2010/main" val="3128574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EA1E-A3B4-4C63-908E-A9866A5BB0DF}"/>
              </a:ext>
            </a:extLst>
          </p:cNvPr>
          <p:cNvSpPr>
            <a:spLocks noGrp="1"/>
          </p:cNvSpPr>
          <p:nvPr>
            <p:ph type="title"/>
          </p:nvPr>
        </p:nvSpPr>
        <p:spPr/>
        <p:txBody>
          <a:bodyPr/>
          <a:lstStyle/>
          <a:p>
            <a:r>
              <a:rPr lang="en-GB" dirty="0"/>
              <a:t>Some online tools for Data Viz</a:t>
            </a:r>
            <a:endParaRPr lang="en-IE" dirty="0"/>
          </a:p>
        </p:txBody>
      </p:sp>
      <p:graphicFrame>
        <p:nvGraphicFramePr>
          <p:cNvPr id="4" name="Content Placeholder 3">
            <a:extLst>
              <a:ext uri="{FF2B5EF4-FFF2-40B4-BE49-F238E27FC236}">
                <a16:creationId xmlns:a16="http://schemas.microsoft.com/office/drawing/2014/main" id="{D07F0F2B-DE7A-4B1D-A3F8-A2CF6C8E1297}"/>
              </a:ext>
            </a:extLst>
          </p:cNvPr>
          <p:cNvGraphicFramePr>
            <a:graphicFrameLocks noGrp="1"/>
          </p:cNvGraphicFramePr>
          <p:nvPr>
            <p:ph idx="1"/>
            <p:extLst/>
          </p:nvPr>
        </p:nvGraphicFramePr>
        <p:xfrm>
          <a:off x="838200" y="1812175"/>
          <a:ext cx="9319953" cy="46883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9274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b="1" dirty="0"/>
              <a:t>Exercise</a:t>
            </a:r>
          </a:p>
        </p:txBody>
      </p:sp>
      <p:sp>
        <p:nvSpPr>
          <p:cNvPr id="3" name="Content Placeholder 2"/>
          <p:cNvSpPr>
            <a:spLocks noGrp="1"/>
          </p:cNvSpPr>
          <p:nvPr>
            <p:ph idx="1"/>
          </p:nvPr>
        </p:nvSpPr>
        <p:spPr>
          <a:xfrm>
            <a:off x="838200" y="1825625"/>
            <a:ext cx="6836923" cy="4791306"/>
          </a:xfrm>
        </p:spPr>
        <p:txBody>
          <a:bodyPr>
            <a:normAutofit fontScale="92500" lnSpcReduction="20000"/>
          </a:bodyPr>
          <a:lstStyle/>
          <a:p>
            <a:r>
              <a:rPr lang="en-US" sz="4000" dirty="0"/>
              <a:t>Design a Chart to tell a story of these numbers:</a:t>
            </a:r>
          </a:p>
          <a:p>
            <a:endParaRPr lang="en-US" sz="4000" dirty="0"/>
          </a:p>
          <a:p>
            <a:endParaRPr lang="en-US" sz="4000" dirty="0"/>
          </a:p>
          <a:p>
            <a:endParaRPr lang="en-US" sz="4000" dirty="0"/>
          </a:p>
          <a:p>
            <a:endParaRPr lang="en-US" sz="4000" dirty="0"/>
          </a:p>
          <a:p>
            <a:endParaRPr lang="en-US" sz="4000" dirty="0"/>
          </a:p>
          <a:p>
            <a:r>
              <a:rPr lang="en-US" sz="4000" dirty="0"/>
              <a:t>Share and critique</a:t>
            </a:r>
          </a:p>
          <a:p>
            <a:r>
              <a:rPr lang="en-US" sz="4000" dirty="0"/>
              <a:t>File in Moodle</a:t>
            </a:r>
          </a:p>
        </p:txBody>
      </p:sp>
      <p:sp>
        <p:nvSpPr>
          <p:cNvPr id="6" name="TextBox 5"/>
          <p:cNvSpPr txBox="1"/>
          <p:nvPr/>
        </p:nvSpPr>
        <p:spPr>
          <a:xfrm>
            <a:off x="7401244" y="5278041"/>
            <a:ext cx="3952556" cy="246221"/>
          </a:xfrm>
          <a:prstGeom prst="rect">
            <a:avLst/>
          </a:prstGeom>
          <a:noFill/>
        </p:spPr>
        <p:txBody>
          <a:bodyPr wrap="square" rtlCol="0">
            <a:spAutoFit/>
          </a:bodyPr>
          <a:lstStyle/>
          <a:p>
            <a:pPr algn="ctr"/>
            <a:r>
              <a:rPr lang="en-IE" sz="1000" dirty="0"/>
              <a:t>Data Source: John </a:t>
            </a:r>
            <a:r>
              <a:rPr lang="en-IE" sz="1000" dirty="0" err="1"/>
              <a:t>Lahart</a:t>
            </a:r>
            <a:r>
              <a:rPr lang="en-IE" sz="1000" dirty="0"/>
              <a:t>, T.D.</a:t>
            </a:r>
          </a:p>
        </p:txBody>
      </p:sp>
      <p:pic>
        <p:nvPicPr>
          <p:cNvPr id="2050" name="Picture 2" descr="No automatic alt text available.">
            <a:extLst>
              <a:ext uri="{FF2B5EF4-FFF2-40B4-BE49-F238E27FC236}">
                <a16:creationId xmlns:a16="http://schemas.microsoft.com/office/drawing/2014/main" id="{36371BAA-F2BC-4BF0-A659-CB7E285B3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386" y="2439591"/>
            <a:ext cx="4791075"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87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Data Presentation</a:t>
            </a:r>
          </a:p>
        </p:txBody>
      </p:sp>
      <p:sp>
        <p:nvSpPr>
          <p:cNvPr id="3" name="Content Placeholder 2"/>
          <p:cNvSpPr>
            <a:spLocks noGrp="1"/>
          </p:cNvSpPr>
          <p:nvPr>
            <p:ph idx="1"/>
          </p:nvPr>
        </p:nvSpPr>
        <p:spPr>
          <a:xfrm>
            <a:off x="838200" y="1825625"/>
            <a:ext cx="8047892" cy="4351338"/>
          </a:xfrm>
        </p:spPr>
        <p:txBody>
          <a:bodyPr>
            <a:normAutofit fontScale="77500" lnSpcReduction="20000"/>
          </a:bodyPr>
          <a:lstStyle/>
          <a:p>
            <a:r>
              <a:rPr lang="en-US" sz="4000" dirty="0"/>
              <a:t>To derive understanding from data we need to see it represented in a different, visual form</a:t>
            </a:r>
            <a:br>
              <a:rPr lang="en-US" sz="4000" dirty="0"/>
            </a:br>
            <a:endParaRPr lang="en-US" sz="4000" dirty="0"/>
          </a:p>
          <a:p>
            <a:r>
              <a:rPr lang="en-US" sz="4000" dirty="0"/>
              <a:t>Anatomy of a chart:</a:t>
            </a:r>
          </a:p>
          <a:p>
            <a:pPr lvl="1"/>
            <a:r>
              <a:rPr lang="en-US" sz="3600" dirty="0"/>
              <a:t>Marks</a:t>
            </a:r>
          </a:p>
          <a:p>
            <a:pPr lvl="2"/>
            <a:r>
              <a:rPr lang="en-US" sz="3200" dirty="0"/>
              <a:t>Points</a:t>
            </a:r>
          </a:p>
          <a:p>
            <a:pPr lvl="2"/>
            <a:r>
              <a:rPr lang="en-US" sz="3200" dirty="0"/>
              <a:t>Lines</a:t>
            </a:r>
          </a:p>
          <a:p>
            <a:pPr lvl="2"/>
            <a:r>
              <a:rPr lang="en-US" sz="3200" dirty="0"/>
              <a:t>Areas</a:t>
            </a:r>
          </a:p>
          <a:p>
            <a:pPr lvl="1"/>
            <a:r>
              <a:rPr lang="en-US" sz="3600" dirty="0"/>
              <a:t>Attributes</a:t>
            </a:r>
          </a:p>
          <a:p>
            <a:pPr lvl="2"/>
            <a:r>
              <a:rPr lang="en-US" sz="3200" dirty="0"/>
              <a:t>Size</a:t>
            </a:r>
          </a:p>
          <a:p>
            <a:pPr lvl="2"/>
            <a:r>
              <a:rPr lang="en-US" sz="3200" dirty="0" err="1"/>
              <a:t>Colour</a:t>
            </a:r>
            <a:endParaRPr lang="en-US" sz="3200" dirty="0"/>
          </a:p>
          <a:p>
            <a:pPr lvl="2"/>
            <a:r>
              <a:rPr lang="en-US" sz="3200" dirty="0"/>
              <a:t>Position</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8" name="Rectangle 7"/>
          <p:cNvSpPr/>
          <p:nvPr/>
        </p:nvSpPr>
        <p:spPr>
          <a:xfrm>
            <a:off x="3536515" y="6607511"/>
            <a:ext cx="2893741" cy="215444"/>
          </a:xfrm>
          <a:prstGeom prst="rect">
            <a:avLst/>
          </a:prstGeom>
        </p:spPr>
        <p:txBody>
          <a:bodyPr wrap="none">
            <a:spAutoFit/>
          </a:bodyPr>
          <a:lstStyle/>
          <a:p>
            <a:r>
              <a:rPr lang="en-IE" sz="800" dirty="0"/>
              <a:t>Image source: http://www.pngmart.com/image/tag/lionel-messi</a:t>
            </a:r>
          </a:p>
        </p:txBody>
      </p:sp>
      <p:graphicFrame>
        <p:nvGraphicFramePr>
          <p:cNvPr id="10" name="Chart 9"/>
          <p:cNvGraphicFramePr>
            <a:graphicFrameLocks/>
          </p:cNvGraphicFramePr>
          <p:nvPr>
            <p:extLst>
              <p:ext uri="{D42A27DB-BD31-4B8C-83A1-F6EECF244321}">
                <p14:modId xmlns:p14="http://schemas.microsoft.com/office/powerpoint/2010/main" val="4101603710"/>
              </p:ext>
            </p:extLst>
          </p:nvPr>
        </p:nvGraphicFramePr>
        <p:xfrm>
          <a:off x="6315074" y="2943715"/>
          <a:ext cx="5876925" cy="3971925"/>
        </p:xfrm>
        <a:graphic>
          <a:graphicData uri="http://schemas.openxmlformats.org/drawingml/2006/chart">
            <c:chart xmlns:c="http://schemas.openxmlformats.org/drawingml/2006/chart" xmlns:r="http://schemas.openxmlformats.org/officeDocument/2006/relationships" r:id="rId4"/>
          </a:graphicData>
        </a:graphic>
      </p:graphicFrame>
      <p:pic>
        <p:nvPicPr>
          <p:cNvPr id="3074" name="Picture 2" descr="Image result for la liga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53800" y="307450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5616" y="2788260"/>
            <a:ext cx="3268494" cy="4005832"/>
          </a:xfrm>
          <a:prstGeom prst="rect">
            <a:avLst/>
          </a:prstGeom>
        </p:spPr>
      </p:pic>
    </p:spTree>
    <p:extLst>
      <p:ext uri="{BB962C8B-B14F-4D97-AF65-F5344CB8AC3E}">
        <p14:creationId xmlns:p14="http://schemas.microsoft.com/office/powerpoint/2010/main" val="2664050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5D034-DB83-48CC-A845-F9E2921A3BA0}"/>
              </a:ext>
            </a:extLst>
          </p:cNvPr>
          <p:cNvSpPr>
            <a:spLocks noGrp="1"/>
          </p:cNvSpPr>
          <p:nvPr>
            <p:ph type="title"/>
          </p:nvPr>
        </p:nvSpPr>
        <p:spPr/>
        <p:txBody>
          <a:bodyPr/>
          <a:lstStyle/>
          <a:p>
            <a:r>
              <a:rPr lang="en-GB" dirty="0"/>
              <a:t>Visual variables, Ward et al</a:t>
            </a:r>
            <a:endParaRPr lang="en-IE" dirty="0"/>
          </a:p>
        </p:txBody>
      </p:sp>
      <p:sp>
        <p:nvSpPr>
          <p:cNvPr id="3" name="Content Placeholder 2">
            <a:extLst>
              <a:ext uri="{FF2B5EF4-FFF2-40B4-BE49-F238E27FC236}">
                <a16:creationId xmlns:a16="http://schemas.microsoft.com/office/drawing/2014/main" id="{C0ADEEFB-4CB2-44F1-A217-60E8D3CF8DE4}"/>
              </a:ext>
            </a:extLst>
          </p:cNvPr>
          <p:cNvSpPr>
            <a:spLocks noGrp="1"/>
          </p:cNvSpPr>
          <p:nvPr>
            <p:ph idx="1"/>
          </p:nvPr>
        </p:nvSpPr>
        <p:spPr>
          <a:xfrm>
            <a:off x="838199" y="1825625"/>
            <a:ext cx="6676508" cy="4351338"/>
          </a:xfrm>
        </p:spPr>
        <p:txBody>
          <a:bodyPr>
            <a:normAutofit/>
          </a:bodyPr>
          <a:lstStyle/>
          <a:p>
            <a:r>
              <a:rPr lang="en-GB" dirty="0">
                <a:solidFill>
                  <a:srgbClr val="FF0000"/>
                </a:solidFill>
              </a:rPr>
              <a:t>Position – placement within 1, 2 or 3D</a:t>
            </a:r>
          </a:p>
          <a:p>
            <a:r>
              <a:rPr lang="en-GB" dirty="0">
                <a:solidFill>
                  <a:srgbClr val="FF0000"/>
                </a:solidFill>
              </a:rPr>
              <a:t>Mark or shape – points, lines, areas</a:t>
            </a:r>
          </a:p>
          <a:p>
            <a:r>
              <a:rPr lang="en-GB" dirty="0">
                <a:solidFill>
                  <a:srgbClr val="0070C0"/>
                </a:solidFill>
              </a:rPr>
              <a:t>Size</a:t>
            </a:r>
          </a:p>
          <a:p>
            <a:r>
              <a:rPr lang="en-GB" dirty="0">
                <a:solidFill>
                  <a:srgbClr val="0070C0"/>
                </a:solidFill>
              </a:rPr>
              <a:t>Brightness or luminance</a:t>
            </a:r>
          </a:p>
          <a:p>
            <a:r>
              <a:rPr lang="en-GB" dirty="0">
                <a:solidFill>
                  <a:srgbClr val="0070C0"/>
                </a:solidFill>
              </a:rPr>
              <a:t>Colour</a:t>
            </a:r>
          </a:p>
          <a:p>
            <a:r>
              <a:rPr lang="en-GB" dirty="0">
                <a:solidFill>
                  <a:srgbClr val="0070C0"/>
                </a:solidFill>
              </a:rPr>
              <a:t>Orientation or direction</a:t>
            </a:r>
          </a:p>
          <a:p>
            <a:r>
              <a:rPr lang="en-GB" dirty="0">
                <a:solidFill>
                  <a:srgbClr val="0070C0"/>
                </a:solidFill>
              </a:rPr>
              <a:t>Texture – combination of other variables</a:t>
            </a:r>
          </a:p>
          <a:p>
            <a:r>
              <a:rPr lang="en-GB" dirty="0">
                <a:solidFill>
                  <a:srgbClr val="0070C0"/>
                </a:solidFill>
              </a:rPr>
              <a:t>Motion – can go with any of the others</a:t>
            </a:r>
            <a:endParaRPr lang="en-IE" dirty="0">
              <a:solidFill>
                <a:srgbClr val="0070C0"/>
              </a:solidFill>
            </a:endParaRPr>
          </a:p>
        </p:txBody>
      </p:sp>
      <p:sp>
        <p:nvSpPr>
          <p:cNvPr id="4" name="TextBox 3">
            <a:extLst>
              <a:ext uri="{FF2B5EF4-FFF2-40B4-BE49-F238E27FC236}">
                <a16:creationId xmlns:a16="http://schemas.microsoft.com/office/drawing/2014/main" id="{F3D93EE9-8040-4D6E-BA6B-136E6BE4BEA4}"/>
              </a:ext>
            </a:extLst>
          </p:cNvPr>
          <p:cNvSpPr txBox="1"/>
          <p:nvPr/>
        </p:nvSpPr>
        <p:spPr>
          <a:xfrm>
            <a:off x="7664336" y="3250276"/>
            <a:ext cx="2975956" cy="2308324"/>
          </a:xfrm>
          <a:prstGeom prst="rect">
            <a:avLst/>
          </a:prstGeom>
          <a:noFill/>
        </p:spPr>
        <p:txBody>
          <a:bodyPr wrap="square" rtlCol="0">
            <a:spAutoFit/>
          </a:bodyPr>
          <a:lstStyle/>
          <a:p>
            <a:r>
              <a:rPr lang="en-GB" i="1" dirty="0"/>
              <a:t>All graphic primitives will be termed marks…</a:t>
            </a:r>
            <a:r>
              <a:rPr lang="en-IE" i="1" dirty="0"/>
              <a:t>however, marks by themselves do not define information displays…it is only through the spatial arrangement of marks that informative displays are created.</a:t>
            </a:r>
          </a:p>
        </p:txBody>
      </p:sp>
      <p:pic>
        <p:nvPicPr>
          <p:cNvPr id="5" name="Picture 4">
            <a:extLst>
              <a:ext uri="{FF2B5EF4-FFF2-40B4-BE49-F238E27FC236}">
                <a16:creationId xmlns:a16="http://schemas.microsoft.com/office/drawing/2014/main" id="{3CC52A99-9BB9-4860-A592-A59D7D3FDCA0}"/>
              </a:ext>
            </a:extLst>
          </p:cNvPr>
          <p:cNvPicPr>
            <a:picLocks noChangeAspect="1"/>
          </p:cNvPicPr>
          <p:nvPr/>
        </p:nvPicPr>
        <p:blipFill>
          <a:blip r:embed="rId3"/>
          <a:stretch>
            <a:fillRect/>
          </a:stretch>
        </p:blipFill>
        <p:spPr>
          <a:xfrm>
            <a:off x="7790932" y="2018044"/>
            <a:ext cx="1095375" cy="904875"/>
          </a:xfrm>
          <a:prstGeom prst="rect">
            <a:avLst/>
          </a:prstGeom>
        </p:spPr>
      </p:pic>
      <p:sp>
        <p:nvSpPr>
          <p:cNvPr id="6" name="TextBox 5">
            <a:extLst>
              <a:ext uri="{FF2B5EF4-FFF2-40B4-BE49-F238E27FC236}">
                <a16:creationId xmlns:a16="http://schemas.microsoft.com/office/drawing/2014/main" id="{1999759A-6F1E-4B2C-B87D-20EA4E98501D}"/>
              </a:ext>
            </a:extLst>
          </p:cNvPr>
          <p:cNvSpPr txBox="1"/>
          <p:nvPr/>
        </p:nvSpPr>
        <p:spPr>
          <a:xfrm>
            <a:off x="9035936" y="2399699"/>
            <a:ext cx="2200346" cy="523220"/>
          </a:xfrm>
          <a:prstGeom prst="rect">
            <a:avLst/>
          </a:prstGeom>
          <a:noFill/>
        </p:spPr>
        <p:txBody>
          <a:bodyPr wrap="none" rtlCol="0">
            <a:spAutoFit/>
          </a:bodyPr>
          <a:lstStyle/>
          <a:p>
            <a:r>
              <a:rPr lang="en-GB" sz="1400" dirty="0"/>
              <a:t>Example of marks available </a:t>
            </a:r>
          </a:p>
          <a:p>
            <a:r>
              <a:rPr lang="en-GB" sz="1400" dirty="0"/>
              <a:t>in Tableau</a:t>
            </a:r>
            <a:endParaRPr lang="en-IE" sz="1400" dirty="0"/>
          </a:p>
        </p:txBody>
      </p:sp>
      <p:sp>
        <p:nvSpPr>
          <p:cNvPr id="7" name="Rectangle 6">
            <a:extLst>
              <a:ext uri="{FF2B5EF4-FFF2-40B4-BE49-F238E27FC236}">
                <a16:creationId xmlns:a16="http://schemas.microsoft.com/office/drawing/2014/main" id="{1B2D74E0-014A-4B3D-86EA-A7083079C76F}"/>
              </a:ext>
            </a:extLst>
          </p:cNvPr>
          <p:cNvSpPr/>
          <p:nvPr/>
        </p:nvSpPr>
        <p:spPr>
          <a:xfrm>
            <a:off x="7664336" y="5558600"/>
            <a:ext cx="4272743" cy="415498"/>
          </a:xfrm>
          <a:prstGeom prst="rect">
            <a:avLst/>
          </a:prstGeom>
        </p:spPr>
        <p:txBody>
          <a:bodyPr wrap="square">
            <a:spAutoFit/>
          </a:bodyPr>
          <a:lstStyle/>
          <a:p>
            <a:r>
              <a:rPr lang="en-IE" sz="1050" dirty="0">
                <a:solidFill>
                  <a:srgbClr val="222222"/>
                </a:solidFill>
                <a:latin typeface="Arial" panose="020B0604020202020204" pitchFamily="34" charset="0"/>
              </a:rPr>
              <a:t>Ward, M.O., Grinstein, G. and </a:t>
            </a:r>
            <a:r>
              <a:rPr lang="en-IE" sz="1050" dirty="0" err="1">
                <a:solidFill>
                  <a:srgbClr val="222222"/>
                </a:solidFill>
                <a:latin typeface="Arial" panose="020B0604020202020204" pitchFamily="34" charset="0"/>
              </a:rPr>
              <a:t>Keim</a:t>
            </a:r>
            <a:r>
              <a:rPr lang="en-IE" sz="1050" dirty="0">
                <a:solidFill>
                  <a:srgbClr val="222222"/>
                </a:solidFill>
                <a:latin typeface="Arial" panose="020B0604020202020204" pitchFamily="34" charset="0"/>
              </a:rPr>
              <a:t>, D., 2010. </a:t>
            </a:r>
            <a:r>
              <a:rPr lang="en-IE" sz="1050" i="1" dirty="0">
                <a:solidFill>
                  <a:srgbClr val="222222"/>
                </a:solidFill>
                <a:latin typeface="Arial" panose="020B0604020202020204" pitchFamily="34" charset="0"/>
              </a:rPr>
              <a:t>Interactive data visualization: foundations, techniques, and applications</a:t>
            </a:r>
            <a:r>
              <a:rPr lang="en-IE" sz="1050" dirty="0">
                <a:solidFill>
                  <a:srgbClr val="222222"/>
                </a:solidFill>
                <a:latin typeface="Arial" panose="020B0604020202020204" pitchFamily="34" charset="0"/>
              </a:rPr>
              <a:t>. CRC Press.</a:t>
            </a:r>
            <a:endParaRPr lang="en-IE" sz="1050" dirty="0"/>
          </a:p>
        </p:txBody>
      </p:sp>
      <p:sp>
        <p:nvSpPr>
          <p:cNvPr id="8" name="TextBox 7">
            <a:extLst>
              <a:ext uri="{FF2B5EF4-FFF2-40B4-BE49-F238E27FC236}">
                <a16:creationId xmlns:a16="http://schemas.microsoft.com/office/drawing/2014/main" id="{F555AD0C-D2E7-4A07-8BD9-0E0708AD69B9}"/>
              </a:ext>
            </a:extLst>
          </p:cNvPr>
          <p:cNvSpPr txBox="1"/>
          <p:nvPr/>
        </p:nvSpPr>
        <p:spPr>
          <a:xfrm>
            <a:off x="83125" y="1798739"/>
            <a:ext cx="688570" cy="954107"/>
          </a:xfrm>
          <a:prstGeom prst="rect">
            <a:avLst/>
          </a:prstGeom>
          <a:noFill/>
        </p:spPr>
        <p:txBody>
          <a:bodyPr wrap="square" rtlCol="0">
            <a:spAutoFit/>
          </a:bodyPr>
          <a:lstStyle/>
          <a:p>
            <a:r>
              <a:rPr lang="en-GB" sz="1400" dirty="0"/>
              <a:t>Why are these in red?</a:t>
            </a:r>
            <a:endParaRPr lang="en-IE" sz="1400" dirty="0"/>
          </a:p>
        </p:txBody>
      </p:sp>
      <p:sp>
        <p:nvSpPr>
          <p:cNvPr id="10" name="Left Brace 9">
            <a:extLst>
              <a:ext uri="{FF2B5EF4-FFF2-40B4-BE49-F238E27FC236}">
                <a16:creationId xmlns:a16="http://schemas.microsoft.com/office/drawing/2014/main" id="{BE6AAEA5-674C-4F67-ABE3-7854A9BD29F1}"/>
              </a:ext>
            </a:extLst>
          </p:cNvPr>
          <p:cNvSpPr/>
          <p:nvPr/>
        </p:nvSpPr>
        <p:spPr>
          <a:xfrm>
            <a:off x="688571" y="1858875"/>
            <a:ext cx="275706" cy="83568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Tree>
    <p:extLst>
      <p:ext uri="{BB962C8B-B14F-4D97-AF65-F5344CB8AC3E}">
        <p14:creationId xmlns:p14="http://schemas.microsoft.com/office/powerpoint/2010/main" val="3913276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Facilitating Understanding</a:t>
            </a:r>
          </a:p>
        </p:txBody>
      </p:sp>
      <p:sp>
        <p:nvSpPr>
          <p:cNvPr id="3" name="Content Placeholder 2"/>
          <p:cNvSpPr>
            <a:spLocks noGrp="1"/>
          </p:cNvSpPr>
          <p:nvPr>
            <p:ph idx="1"/>
          </p:nvPr>
        </p:nvSpPr>
        <p:spPr>
          <a:xfrm>
            <a:off x="838200" y="1825625"/>
            <a:ext cx="8047892" cy="4351338"/>
          </a:xfrm>
        </p:spPr>
        <p:txBody>
          <a:bodyPr>
            <a:normAutofit/>
          </a:bodyPr>
          <a:lstStyle/>
          <a:p>
            <a:r>
              <a:rPr lang="en-US" sz="4000" dirty="0"/>
              <a:t>The Three Stages of Understanding</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sp>
        <p:nvSpPr>
          <p:cNvPr id="4" name="Oval 3"/>
          <p:cNvSpPr/>
          <p:nvPr/>
        </p:nvSpPr>
        <p:spPr>
          <a:xfrm>
            <a:off x="1254724" y="2663740"/>
            <a:ext cx="2525948" cy="19358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sz="2000" b="1" dirty="0"/>
              <a:t>Perceiving</a:t>
            </a:r>
          </a:p>
        </p:txBody>
      </p:sp>
      <p:sp>
        <p:nvSpPr>
          <p:cNvPr id="6" name="Oval 5"/>
          <p:cNvSpPr/>
          <p:nvPr/>
        </p:nvSpPr>
        <p:spPr>
          <a:xfrm>
            <a:off x="4815067" y="2663740"/>
            <a:ext cx="2525948" cy="193580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b="1" dirty="0"/>
              <a:t>Interpreting</a:t>
            </a:r>
          </a:p>
        </p:txBody>
      </p:sp>
      <p:sp>
        <p:nvSpPr>
          <p:cNvPr id="7" name="Oval 6"/>
          <p:cNvSpPr/>
          <p:nvPr/>
        </p:nvSpPr>
        <p:spPr>
          <a:xfrm>
            <a:off x="8397049" y="2663740"/>
            <a:ext cx="2525948" cy="193580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E" b="1" dirty="0"/>
              <a:t>Comprehending</a:t>
            </a:r>
          </a:p>
        </p:txBody>
      </p:sp>
      <p:sp>
        <p:nvSpPr>
          <p:cNvPr id="8" name="TextBox 7"/>
          <p:cNvSpPr txBox="1"/>
          <p:nvPr/>
        </p:nvSpPr>
        <p:spPr>
          <a:xfrm>
            <a:off x="985592" y="5051039"/>
            <a:ext cx="3103124" cy="1200329"/>
          </a:xfrm>
          <a:prstGeom prst="rect">
            <a:avLst/>
          </a:prstGeom>
          <a:noFill/>
        </p:spPr>
        <p:txBody>
          <a:bodyPr wrap="square" rtlCol="0">
            <a:spAutoFit/>
          </a:bodyPr>
          <a:lstStyle/>
          <a:p>
            <a:pPr algn="ctr"/>
            <a:r>
              <a:rPr lang="en-IE" dirty="0"/>
              <a:t>What does it </a:t>
            </a:r>
            <a:r>
              <a:rPr lang="en-IE" b="1" dirty="0"/>
              <a:t>show</a:t>
            </a:r>
            <a:r>
              <a:rPr lang="en-IE" dirty="0"/>
              <a:t>?</a:t>
            </a:r>
          </a:p>
          <a:p>
            <a:pPr algn="ctr"/>
            <a:r>
              <a:rPr lang="en-IE" dirty="0"/>
              <a:t>Where is big, medium, small?</a:t>
            </a:r>
          </a:p>
          <a:p>
            <a:pPr algn="ctr"/>
            <a:r>
              <a:rPr lang="en-IE" dirty="0"/>
              <a:t>How do things compare?</a:t>
            </a:r>
          </a:p>
          <a:p>
            <a:pPr algn="ctr"/>
            <a:r>
              <a:rPr lang="en-IE" dirty="0"/>
              <a:t>What relationships exist?</a:t>
            </a:r>
          </a:p>
        </p:txBody>
      </p:sp>
      <p:sp>
        <p:nvSpPr>
          <p:cNvPr id="9" name="TextBox 8"/>
          <p:cNvSpPr txBox="1"/>
          <p:nvPr/>
        </p:nvSpPr>
        <p:spPr>
          <a:xfrm>
            <a:off x="4455269" y="5051038"/>
            <a:ext cx="3193790" cy="1200329"/>
          </a:xfrm>
          <a:prstGeom prst="rect">
            <a:avLst/>
          </a:prstGeom>
          <a:noFill/>
        </p:spPr>
        <p:txBody>
          <a:bodyPr wrap="square" rtlCol="0">
            <a:spAutoFit/>
          </a:bodyPr>
          <a:lstStyle/>
          <a:p>
            <a:pPr algn="ctr"/>
            <a:r>
              <a:rPr lang="en-IE" dirty="0"/>
              <a:t>What does it </a:t>
            </a:r>
            <a:r>
              <a:rPr lang="en-IE" b="1" dirty="0"/>
              <a:t>mean</a:t>
            </a:r>
            <a:r>
              <a:rPr lang="en-IE" dirty="0"/>
              <a:t>?</a:t>
            </a:r>
          </a:p>
          <a:p>
            <a:pPr algn="ctr"/>
            <a:r>
              <a:rPr lang="en-IE" dirty="0"/>
              <a:t>What is good and bad?</a:t>
            </a:r>
          </a:p>
          <a:p>
            <a:pPr algn="ctr"/>
            <a:r>
              <a:rPr lang="en-IE" dirty="0"/>
              <a:t>Is it meaningful or insignificant?</a:t>
            </a:r>
          </a:p>
          <a:p>
            <a:pPr algn="ctr"/>
            <a:r>
              <a:rPr lang="en-IE" dirty="0"/>
              <a:t>Unusual or expected</a:t>
            </a:r>
          </a:p>
        </p:txBody>
      </p:sp>
      <p:sp>
        <p:nvSpPr>
          <p:cNvPr id="10" name="TextBox 9"/>
          <p:cNvSpPr txBox="1"/>
          <p:nvPr/>
        </p:nvSpPr>
        <p:spPr>
          <a:xfrm>
            <a:off x="8132095" y="5051038"/>
            <a:ext cx="3103124" cy="1200329"/>
          </a:xfrm>
          <a:prstGeom prst="rect">
            <a:avLst/>
          </a:prstGeom>
          <a:noFill/>
        </p:spPr>
        <p:txBody>
          <a:bodyPr wrap="square" rtlCol="0">
            <a:spAutoFit/>
          </a:bodyPr>
          <a:lstStyle/>
          <a:p>
            <a:pPr algn="ctr"/>
            <a:r>
              <a:rPr lang="en-IE" dirty="0"/>
              <a:t>What does it </a:t>
            </a:r>
            <a:r>
              <a:rPr lang="en-IE" b="1" dirty="0"/>
              <a:t>mean to me</a:t>
            </a:r>
            <a:r>
              <a:rPr lang="en-IE" dirty="0"/>
              <a:t>?</a:t>
            </a:r>
          </a:p>
          <a:p>
            <a:pPr algn="ctr"/>
            <a:r>
              <a:rPr lang="en-IE" dirty="0"/>
              <a:t>Where are the main messages?</a:t>
            </a:r>
          </a:p>
          <a:p>
            <a:pPr algn="ctr"/>
            <a:r>
              <a:rPr lang="en-IE" dirty="0"/>
              <a:t>What have I learnt?</a:t>
            </a:r>
          </a:p>
          <a:p>
            <a:pPr algn="ctr"/>
            <a:r>
              <a:rPr lang="en-IE" dirty="0"/>
              <a:t>Any actions to take?</a:t>
            </a:r>
          </a:p>
        </p:txBody>
      </p:sp>
      <p:cxnSp>
        <p:nvCxnSpPr>
          <p:cNvPr id="12" name="Straight Arrow Connector 11"/>
          <p:cNvCxnSpPr>
            <a:stCxn id="4" idx="6"/>
          </p:cNvCxnSpPr>
          <p:nvPr/>
        </p:nvCxnSpPr>
        <p:spPr>
          <a:xfrm>
            <a:off x="3780672" y="3631642"/>
            <a:ext cx="10343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341015" y="3631642"/>
            <a:ext cx="10343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34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Importance of Context</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graphicFrame>
        <p:nvGraphicFramePr>
          <p:cNvPr id="6" name="Chart 5"/>
          <p:cNvGraphicFramePr>
            <a:graphicFrameLocks/>
          </p:cNvGraphicFramePr>
          <p:nvPr>
            <p:extLst>
              <p:ext uri="{D42A27DB-BD31-4B8C-83A1-F6EECF244321}">
                <p14:modId xmlns:p14="http://schemas.microsoft.com/office/powerpoint/2010/main" val="2969795453"/>
              </p:ext>
            </p:extLst>
          </p:nvPr>
        </p:nvGraphicFramePr>
        <p:xfrm>
          <a:off x="219075" y="2258682"/>
          <a:ext cx="5876925" cy="39719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p:cNvGraphicFramePr>
          <p:nvPr>
            <p:extLst>
              <p:ext uri="{D42A27DB-BD31-4B8C-83A1-F6EECF244321}">
                <p14:modId xmlns:p14="http://schemas.microsoft.com/office/powerpoint/2010/main" val="976341425"/>
              </p:ext>
            </p:extLst>
          </p:nvPr>
        </p:nvGraphicFramePr>
        <p:xfrm>
          <a:off x="6199637" y="2258682"/>
          <a:ext cx="5876925" cy="397192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71841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Short Exercise: </a:t>
            </a:r>
            <a:r>
              <a:rPr lang="en-US" dirty="0"/>
              <a:t>Evaluate this chart</a:t>
            </a:r>
            <a:endParaRPr lang="en-IE" dirty="0"/>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621287159"/>
              </p:ext>
            </p:extLst>
          </p:nvPr>
        </p:nvGraphicFramePr>
        <p:xfrm>
          <a:off x="385323" y="1691077"/>
          <a:ext cx="2990176" cy="3665584"/>
        </p:xfrm>
        <a:graphic>
          <a:graphicData uri="http://schemas.openxmlformats.org/drawingml/2006/table">
            <a:tbl>
              <a:tblPr>
                <a:tableStyleId>{5C22544A-7EE6-4342-B048-85BDC9FD1C3A}</a:tableStyleId>
              </a:tblPr>
              <a:tblGrid>
                <a:gridCol w="875174">
                  <a:extLst>
                    <a:ext uri="{9D8B030D-6E8A-4147-A177-3AD203B41FA5}">
                      <a16:colId xmlns:a16="http://schemas.microsoft.com/office/drawing/2014/main" val="3259113034"/>
                    </a:ext>
                  </a:extLst>
                </a:gridCol>
                <a:gridCol w="875174">
                  <a:extLst>
                    <a:ext uri="{9D8B030D-6E8A-4147-A177-3AD203B41FA5}">
                      <a16:colId xmlns:a16="http://schemas.microsoft.com/office/drawing/2014/main" val="3066466320"/>
                    </a:ext>
                  </a:extLst>
                </a:gridCol>
                <a:gridCol w="1239828">
                  <a:extLst>
                    <a:ext uri="{9D8B030D-6E8A-4147-A177-3AD203B41FA5}">
                      <a16:colId xmlns:a16="http://schemas.microsoft.com/office/drawing/2014/main" val="2022073344"/>
                    </a:ext>
                  </a:extLst>
                </a:gridCol>
              </a:tblGrid>
              <a:tr h="281968">
                <a:tc>
                  <a:txBody>
                    <a:bodyPr/>
                    <a:lstStyle/>
                    <a:p>
                      <a:pPr algn="ctr" fontAlgn="b"/>
                      <a:r>
                        <a:rPr lang="en-IE" sz="1600" b="1" u="none" strike="noStrike" dirty="0">
                          <a:effectLst/>
                        </a:rPr>
                        <a:t>Year</a:t>
                      </a:r>
                      <a:endParaRPr lang="en-IE"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b="1" u="none" strike="noStrike" dirty="0">
                          <a:effectLst/>
                        </a:rPr>
                        <a:t>Month</a:t>
                      </a:r>
                      <a:endParaRPr lang="en-IE"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b="1" u="none" strike="noStrike" dirty="0">
                          <a:effectLst/>
                        </a:rPr>
                        <a:t>Min Air Temp</a:t>
                      </a:r>
                      <a:endParaRPr lang="en-IE"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1787582"/>
                  </a:ext>
                </a:extLst>
              </a:tr>
              <a:tr h="281968">
                <a:tc>
                  <a:txBody>
                    <a:bodyPr/>
                    <a:lstStyle/>
                    <a:p>
                      <a:pPr algn="ctr" fontAlgn="b"/>
                      <a:r>
                        <a:rPr lang="en-IE" sz="1600" u="none" strike="noStrike" dirty="0">
                          <a:effectLst/>
                        </a:rPr>
                        <a:t>2013</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a:effectLst/>
                        </a:rPr>
                        <a:t>Jan</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-5.3</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6703889"/>
                  </a:ext>
                </a:extLst>
              </a:tr>
              <a:tr h="281968">
                <a:tc>
                  <a:txBody>
                    <a:bodyPr/>
                    <a:lstStyle/>
                    <a:p>
                      <a:pPr algn="l" fontAlgn="b"/>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a:effectLst/>
                        </a:rPr>
                        <a:t>Feb</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-3.3</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9497683"/>
                  </a:ext>
                </a:extLst>
              </a:tr>
              <a:tr h="281968">
                <a:tc>
                  <a:txBody>
                    <a:bodyPr/>
                    <a:lstStyle/>
                    <a:p>
                      <a:pPr algn="l" fontAlgn="b"/>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a:effectLst/>
                        </a:rPr>
                        <a:t>Mar</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-3.8</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50800332"/>
                  </a:ext>
                </a:extLst>
              </a:tr>
              <a:tr h="281968">
                <a:tc>
                  <a:txBody>
                    <a:bodyPr/>
                    <a:lstStyle/>
                    <a:p>
                      <a:pPr algn="l" fontAlgn="b"/>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Apr</a:t>
                      </a:r>
                      <a:endParaRPr lang="en-IE"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-5.6</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9195160"/>
                  </a:ext>
                </a:extLst>
              </a:tr>
              <a:tr h="281968">
                <a:tc>
                  <a:txBody>
                    <a:bodyPr/>
                    <a:lstStyle/>
                    <a:p>
                      <a:pPr algn="l" fontAlgn="b"/>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a:effectLst/>
                        </a:rPr>
                        <a:t>May</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-0.5</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285011"/>
                  </a:ext>
                </a:extLst>
              </a:tr>
              <a:tr h="281968">
                <a:tc>
                  <a:txBody>
                    <a:bodyPr/>
                    <a:lstStyle/>
                    <a:p>
                      <a:pPr algn="l" fontAlgn="b"/>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a:effectLst/>
                        </a:rPr>
                        <a:t>Jun</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  4.0</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79338373"/>
                  </a:ext>
                </a:extLst>
              </a:tr>
              <a:tr h="281968">
                <a:tc>
                  <a:txBody>
                    <a:bodyPr/>
                    <a:lstStyle/>
                    <a:p>
                      <a:pPr algn="l" fontAlgn="b"/>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a:effectLst/>
                        </a:rPr>
                        <a:t>Jul</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  8.5</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5993327"/>
                  </a:ext>
                </a:extLst>
              </a:tr>
              <a:tr h="281968">
                <a:tc>
                  <a:txBody>
                    <a:bodyPr/>
                    <a:lstStyle/>
                    <a:p>
                      <a:pPr algn="l" fontAlgn="b"/>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a:effectLst/>
                        </a:rPr>
                        <a:t>Aug</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  7.9</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8088748"/>
                  </a:ext>
                </a:extLst>
              </a:tr>
              <a:tr h="281968">
                <a:tc>
                  <a:txBody>
                    <a:bodyPr/>
                    <a:lstStyle/>
                    <a:p>
                      <a:pPr algn="l" fontAlgn="b"/>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a:effectLst/>
                        </a:rPr>
                        <a:t>Sep</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  3.5</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7640593"/>
                  </a:ext>
                </a:extLst>
              </a:tr>
              <a:tr h="281968">
                <a:tc>
                  <a:txBody>
                    <a:bodyPr/>
                    <a:lstStyle/>
                    <a:p>
                      <a:pPr algn="l" fontAlgn="b"/>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a:effectLst/>
                        </a:rPr>
                        <a:t>Oct</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  1.8</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8840359"/>
                  </a:ext>
                </a:extLst>
              </a:tr>
              <a:tr h="281968">
                <a:tc>
                  <a:txBody>
                    <a:bodyPr/>
                    <a:lstStyle/>
                    <a:p>
                      <a:pPr algn="l" fontAlgn="b"/>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a:effectLst/>
                        </a:rPr>
                        <a:t>Nov</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-2.9</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5702215"/>
                  </a:ext>
                </a:extLst>
              </a:tr>
              <a:tr h="281968">
                <a:tc>
                  <a:txBody>
                    <a:bodyPr/>
                    <a:lstStyle/>
                    <a:p>
                      <a:pPr algn="l" fontAlgn="b"/>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a:effectLst/>
                        </a:rPr>
                        <a:t>Dec</a:t>
                      </a:r>
                      <a:endParaRPr lang="en-IE"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IE" sz="1600" u="none" strike="noStrike" dirty="0">
                          <a:effectLst/>
                        </a:rPr>
                        <a:t>  0.7</a:t>
                      </a:r>
                      <a:endParaRPr lang="en-IE"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91750711"/>
                  </a:ext>
                </a:extLst>
              </a:tr>
            </a:tbl>
          </a:graphicData>
        </a:graphic>
      </p:graphicFrame>
      <mc:AlternateContent xmlns:mc="http://schemas.openxmlformats.org/markup-compatibility/2006" xmlns:cx1="http://schemas.microsoft.com/office/drawing/2015/9/8/chartex">
        <mc:Choice Requires="cx1">
          <p:graphicFrame>
            <p:nvGraphicFramePr>
              <p:cNvPr id="6" name="Chart 5"/>
              <p:cNvGraphicFramePr/>
              <p:nvPr>
                <p:extLst>
                  <p:ext uri="{D42A27DB-BD31-4B8C-83A1-F6EECF244321}">
                    <p14:modId xmlns:p14="http://schemas.microsoft.com/office/powerpoint/2010/main" val="2733208498"/>
                  </p:ext>
                </p:extLst>
              </p:nvPr>
            </p:nvGraphicFramePr>
            <p:xfrm>
              <a:off x="3968885" y="1697038"/>
              <a:ext cx="6643992" cy="4937226"/>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6" name="Chart 5"/>
              <p:cNvPicPr>
                <a:picLocks noGrp="1" noRot="1" noChangeAspect="1" noMove="1" noResize="1" noEditPoints="1" noAdjustHandles="1" noChangeArrowheads="1" noChangeShapeType="1"/>
              </p:cNvPicPr>
              <p:nvPr/>
            </p:nvPicPr>
            <p:blipFill>
              <a:blip r:embed="rId5"/>
              <a:stretch>
                <a:fillRect/>
              </a:stretch>
            </p:blipFill>
            <p:spPr>
              <a:xfrm>
                <a:off x="3968885" y="1697038"/>
                <a:ext cx="6643992" cy="4937226"/>
              </a:xfrm>
              <a:prstGeom prst="rect">
                <a:avLst/>
              </a:prstGeom>
            </p:spPr>
          </p:pic>
        </mc:Fallback>
      </mc:AlternateContent>
      <p:sp>
        <p:nvSpPr>
          <p:cNvPr id="8" name="TextBox 7"/>
          <p:cNvSpPr txBox="1"/>
          <p:nvPr/>
        </p:nvSpPr>
        <p:spPr>
          <a:xfrm>
            <a:off x="632298" y="5434485"/>
            <a:ext cx="2548647" cy="246221"/>
          </a:xfrm>
          <a:prstGeom prst="rect">
            <a:avLst/>
          </a:prstGeom>
          <a:noFill/>
        </p:spPr>
        <p:txBody>
          <a:bodyPr wrap="square" rtlCol="0">
            <a:spAutoFit/>
          </a:bodyPr>
          <a:lstStyle/>
          <a:p>
            <a:pPr algn="ctr"/>
            <a:r>
              <a:rPr lang="en-IE" sz="1000" dirty="0"/>
              <a:t>Data source: Met </a:t>
            </a:r>
            <a:r>
              <a:rPr lang="en-IE" sz="1000" dirty="0" err="1"/>
              <a:t>Éireann</a:t>
            </a:r>
            <a:endParaRPr lang="en-IE" sz="1000" dirty="0"/>
          </a:p>
        </p:txBody>
      </p:sp>
      <p:pic>
        <p:nvPicPr>
          <p:cNvPr id="9" name="Picture 8"/>
          <p:cNvPicPr>
            <a:picLocks noChangeAspect="1"/>
          </p:cNvPicPr>
          <p:nvPr/>
        </p:nvPicPr>
        <p:blipFill>
          <a:blip r:embed="rId6"/>
          <a:stretch>
            <a:fillRect/>
          </a:stretch>
        </p:blipFill>
        <p:spPr>
          <a:xfrm>
            <a:off x="9352334" y="4165651"/>
            <a:ext cx="2671053" cy="1654892"/>
          </a:xfrm>
          <a:prstGeom prst="rect">
            <a:avLst/>
          </a:prstGeom>
        </p:spPr>
      </p:pic>
      <p:sp>
        <p:nvSpPr>
          <p:cNvPr id="10" name="TextBox 9"/>
          <p:cNvSpPr txBox="1"/>
          <p:nvPr/>
        </p:nvSpPr>
        <p:spPr>
          <a:xfrm>
            <a:off x="9410699" y="3814972"/>
            <a:ext cx="2490281" cy="369332"/>
          </a:xfrm>
          <a:prstGeom prst="rect">
            <a:avLst/>
          </a:prstGeom>
          <a:noFill/>
        </p:spPr>
        <p:txBody>
          <a:bodyPr wrap="square" rtlCol="0">
            <a:spAutoFit/>
          </a:bodyPr>
          <a:lstStyle/>
          <a:p>
            <a:pPr algn="ctr"/>
            <a:r>
              <a:rPr lang="en-IE" i="1" dirty="0"/>
              <a:t>Dublin Airport</a:t>
            </a:r>
          </a:p>
        </p:txBody>
      </p:sp>
    </p:spTree>
    <p:extLst>
      <p:ext uri="{BB962C8B-B14F-4D97-AF65-F5344CB8AC3E}">
        <p14:creationId xmlns:p14="http://schemas.microsoft.com/office/powerpoint/2010/main" val="2027473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Good Design – Dieter Rams (1970s)</a:t>
            </a:r>
          </a:p>
        </p:txBody>
      </p:sp>
      <p:sp>
        <p:nvSpPr>
          <p:cNvPr id="3" name="Content Placeholder 2"/>
          <p:cNvSpPr>
            <a:spLocks noGrp="1"/>
          </p:cNvSpPr>
          <p:nvPr>
            <p:ph idx="1"/>
          </p:nvPr>
        </p:nvSpPr>
        <p:spPr>
          <a:xfrm>
            <a:off x="526915" y="1883991"/>
            <a:ext cx="8047892" cy="4351338"/>
          </a:xfrm>
        </p:spPr>
        <p:txBody>
          <a:bodyPr>
            <a:normAutofit fontScale="92500" lnSpcReduction="20000"/>
          </a:bodyPr>
          <a:lstStyle/>
          <a:p>
            <a:pPr marL="514350" indent="-514350">
              <a:buFont typeface="+mj-lt"/>
              <a:buAutoNum type="arabicPeriod"/>
            </a:pPr>
            <a:r>
              <a:rPr lang="en-IE" dirty="0"/>
              <a:t>Good design is innovative</a:t>
            </a:r>
          </a:p>
          <a:p>
            <a:pPr marL="514350" indent="-514350">
              <a:buFont typeface="+mj-lt"/>
              <a:buAutoNum type="arabicPeriod"/>
            </a:pPr>
            <a:r>
              <a:rPr lang="en-US" dirty="0"/>
              <a:t>Good design makes a product useful</a:t>
            </a:r>
          </a:p>
          <a:p>
            <a:pPr marL="514350" indent="-514350">
              <a:buFont typeface="+mj-lt"/>
              <a:buAutoNum type="arabicPeriod"/>
            </a:pPr>
            <a:r>
              <a:rPr lang="en-IE" dirty="0"/>
              <a:t>Good design is aesthetic</a:t>
            </a:r>
          </a:p>
          <a:p>
            <a:pPr marL="514350" indent="-514350">
              <a:buFont typeface="+mj-lt"/>
              <a:buAutoNum type="arabicPeriod"/>
            </a:pPr>
            <a:r>
              <a:rPr lang="en-US" dirty="0"/>
              <a:t>Good design makes a product understandable</a:t>
            </a:r>
          </a:p>
          <a:p>
            <a:pPr marL="514350" indent="-514350">
              <a:buFont typeface="+mj-lt"/>
              <a:buAutoNum type="arabicPeriod"/>
            </a:pPr>
            <a:r>
              <a:rPr lang="en-IE" dirty="0"/>
              <a:t>Good design is unobtrusive</a:t>
            </a:r>
          </a:p>
          <a:p>
            <a:pPr marL="514350" indent="-514350">
              <a:buFont typeface="+mj-lt"/>
              <a:buAutoNum type="arabicPeriod"/>
            </a:pPr>
            <a:r>
              <a:rPr lang="en-IE" dirty="0"/>
              <a:t>Good design is honest</a:t>
            </a:r>
          </a:p>
          <a:p>
            <a:pPr marL="514350" indent="-514350">
              <a:buFont typeface="+mj-lt"/>
              <a:buAutoNum type="arabicPeriod"/>
            </a:pPr>
            <a:r>
              <a:rPr lang="en-IE" dirty="0"/>
              <a:t>Good design is long-lasting</a:t>
            </a:r>
          </a:p>
          <a:p>
            <a:pPr marL="514350" indent="-514350">
              <a:buFont typeface="+mj-lt"/>
              <a:buAutoNum type="arabicPeriod"/>
            </a:pPr>
            <a:r>
              <a:rPr lang="en-US" dirty="0"/>
              <a:t>Good design is thorough down to the last detail</a:t>
            </a:r>
          </a:p>
          <a:p>
            <a:pPr marL="514350" indent="-514350">
              <a:buFont typeface="+mj-lt"/>
              <a:buAutoNum type="arabicPeriod"/>
            </a:pPr>
            <a:r>
              <a:rPr lang="en-IE" dirty="0"/>
              <a:t>Good design is environmentally-friendly</a:t>
            </a:r>
          </a:p>
          <a:p>
            <a:pPr marL="514350" indent="-514350">
              <a:buFont typeface="+mj-lt"/>
              <a:buAutoNum type="arabicPeriod"/>
            </a:pPr>
            <a:r>
              <a:rPr lang="en-US" dirty="0"/>
              <a:t>Good design is as little design as possible</a:t>
            </a:r>
          </a:p>
        </p:txBody>
      </p:sp>
      <p:pic>
        <p:nvPicPr>
          <p:cNvPr id="5" name="Picture 4"/>
          <p:cNvPicPr>
            <a:picLocks noChangeAspect="1"/>
          </p:cNvPicPr>
          <p:nvPr/>
        </p:nvPicPr>
        <p:blipFill>
          <a:blip r:embed="rId3"/>
          <a:stretch>
            <a:fillRect/>
          </a:stretch>
        </p:blipFill>
        <p:spPr>
          <a:xfrm>
            <a:off x="9623668" y="371475"/>
            <a:ext cx="2568331" cy="1926248"/>
          </a:xfrm>
          <a:prstGeom prst="rect">
            <a:avLst/>
          </a:prstGeom>
        </p:spPr>
      </p:pic>
      <p:pic>
        <p:nvPicPr>
          <p:cNvPr id="6" name="Picture 5"/>
          <p:cNvPicPr>
            <a:picLocks noChangeAspect="1"/>
          </p:cNvPicPr>
          <p:nvPr/>
        </p:nvPicPr>
        <p:blipFill>
          <a:blip r:embed="rId4"/>
          <a:stretch>
            <a:fillRect/>
          </a:stretch>
        </p:blipFill>
        <p:spPr>
          <a:xfrm>
            <a:off x="7665571" y="3201823"/>
            <a:ext cx="4409524" cy="3314286"/>
          </a:xfrm>
          <a:prstGeom prst="rect">
            <a:avLst/>
          </a:prstGeom>
        </p:spPr>
      </p:pic>
      <p:sp>
        <p:nvSpPr>
          <p:cNvPr id="7" name="Rectangle 6"/>
          <p:cNvSpPr/>
          <p:nvPr/>
        </p:nvSpPr>
        <p:spPr>
          <a:xfrm>
            <a:off x="8146143" y="6611779"/>
            <a:ext cx="3448380" cy="246221"/>
          </a:xfrm>
          <a:prstGeom prst="rect">
            <a:avLst/>
          </a:prstGeom>
        </p:spPr>
        <p:txBody>
          <a:bodyPr wrap="none">
            <a:spAutoFit/>
          </a:bodyPr>
          <a:lstStyle/>
          <a:p>
            <a:r>
              <a:rPr lang="en-IE" sz="1000" dirty="0"/>
              <a:t>Image source: https://www.vitsoe.com/eu/about/good-design</a:t>
            </a:r>
          </a:p>
        </p:txBody>
      </p:sp>
    </p:spTree>
    <p:extLst>
      <p:ext uri="{BB962C8B-B14F-4D97-AF65-F5344CB8AC3E}">
        <p14:creationId xmlns:p14="http://schemas.microsoft.com/office/powerpoint/2010/main" val="3016957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6058</TotalTime>
  <Words>1979</Words>
  <Application>Microsoft Macintosh PowerPoint</Application>
  <PresentationFormat>Widescreen</PresentationFormat>
  <Paragraphs>446</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ＭＳ Ｐゴシック</vt:lpstr>
      <vt:lpstr>Arial</vt:lpstr>
      <vt:lpstr>Arial Regular</vt:lpstr>
      <vt:lpstr>Calibri</vt:lpstr>
      <vt:lpstr>Calibri Light</vt:lpstr>
      <vt:lpstr>Wingdings</vt:lpstr>
      <vt:lpstr>Office Theme</vt:lpstr>
      <vt:lpstr>Data Visualization Understanding Data  &amp; Workflow</vt:lpstr>
      <vt:lpstr>Quick Exercise – Critique this chart</vt:lpstr>
      <vt:lpstr>Data Representation</vt:lpstr>
      <vt:lpstr>Data Presentation</vt:lpstr>
      <vt:lpstr>Visual variables, Ward et al</vt:lpstr>
      <vt:lpstr>Facilitating Understanding</vt:lpstr>
      <vt:lpstr>Importance of Context</vt:lpstr>
      <vt:lpstr>Short Exercise: Evaluate this chart</vt:lpstr>
      <vt:lpstr>Good Design – Dieter Rams (1970s)</vt:lpstr>
      <vt:lpstr>Good Design – Don Norman (1988+)</vt:lpstr>
      <vt:lpstr>Design Thinking</vt:lpstr>
      <vt:lpstr>Good Design (Andy Kirk, 2016)</vt:lpstr>
      <vt:lpstr>Will it Make the Boat go Faster?</vt:lpstr>
      <vt:lpstr>Trust: “Good design is honest” (Rams)</vt:lpstr>
      <vt:lpstr>Which Chart do you Trust more?</vt:lpstr>
      <vt:lpstr>Headlines</vt:lpstr>
      <vt:lpstr>Fragility of Trust  (Figure-ground Perception)</vt:lpstr>
      <vt:lpstr>Unintended Consequence</vt:lpstr>
      <vt:lpstr>Short Exercise (Excel)</vt:lpstr>
      <vt:lpstr>Reward vs Effort</vt:lpstr>
      <vt:lpstr>Know Your Audience</vt:lpstr>
      <vt:lpstr>The Factors your Audiences Influence</vt:lpstr>
      <vt:lpstr>The Factors your Audiences Influence</vt:lpstr>
      <vt:lpstr>Elegant Design</vt:lpstr>
      <vt:lpstr>Visualization Workflow</vt:lpstr>
      <vt:lpstr>Better Decision Making</vt:lpstr>
      <vt:lpstr>Making Decisions</vt:lpstr>
      <vt:lpstr>The Importance of Process</vt:lpstr>
      <vt:lpstr>Four Stages of Visualization Workflow</vt:lpstr>
      <vt:lpstr>The Process in Practice</vt:lpstr>
      <vt:lpstr>What’s going on in this chart?</vt:lpstr>
      <vt:lpstr>Some online tools for Data Viz</vt:lpstr>
      <vt:lpstr>Exercise</vt:lpstr>
    </vt:vector>
  </TitlesOfParts>
  <Company>National College of Ireland</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Eugene O'Loughlin</dc:creator>
  <cp:lastModifiedBy>Noel Cosgrave</cp:lastModifiedBy>
  <cp:revision>122</cp:revision>
  <cp:lastPrinted>2018-02-05T16:14:03Z</cp:lastPrinted>
  <dcterms:created xsi:type="dcterms:W3CDTF">2017-01-03T11:48:10Z</dcterms:created>
  <dcterms:modified xsi:type="dcterms:W3CDTF">2018-02-06T10:46:26Z</dcterms:modified>
</cp:coreProperties>
</file>